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351" r:id="rId3"/>
    <p:sldId id="336" r:id="rId4"/>
    <p:sldId id="338" r:id="rId5"/>
    <p:sldId id="352" r:id="rId6"/>
    <p:sldId id="354" r:id="rId7"/>
    <p:sldId id="355" r:id="rId8"/>
    <p:sldId id="360" r:id="rId9"/>
    <p:sldId id="356" r:id="rId10"/>
    <p:sldId id="357" r:id="rId11"/>
    <p:sldId id="358" r:id="rId12"/>
    <p:sldId id="366" r:id="rId13"/>
    <p:sldId id="359" r:id="rId14"/>
    <p:sldId id="362" r:id="rId15"/>
    <p:sldId id="363" r:id="rId16"/>
    <p:sldId id="361" r:id="rId17"/>
    <p:sldId id="365" r:id="rId18"/>
    <p:sldId id="367" r:id="rId19"/>
    <p:sldId id="364" r:id="rId20"/>
    <p:sldId id="368" r:id="rId21"/>
    <p:sldId id="369" r:id="rId22"/>
    <p:sldId id="370" r:id="rId23"/>
    <p:sldId id="341" r:id="rId24"/>
    <p:sldId id="371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2"/>
    <p:restoredTop sz="94915"/>
  </p:normalViewPr>
  <p:slideViewPr>
    <p:cSldViewPr snapToGrid="0" snapToObjects="1">
      <p:cViewPr varScale="1">
        <p:scale>
          <a:sx n="151" d="100"/>
          <a:sy n="151" d="100"/>
        </p:scale>
        <p:origin x="216" y="9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9/26/17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26/09/2017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2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98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11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7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868363" y="0"/>
            <a:ext cx="1379537" cy="1035050"/>
          </a:xfrm>
        </p:spPr>
      </p:sp>
      <p:sp>
        <p:nvSpPr>
          <p:cNvPr id="4915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98525" y="2168525"/>
            <a:ext cx="7346950" cy="3997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>
                <a:ea typeface="宋体" charset="-122"/>
              </a:rPr>
              <a:t>What’s stateful third-party web tracking and how it works?</a:t>
            </a:r>
          </a:p>
        </p:txBody>
      </p:sp>
    </p:spTree>
    <p:extLst>
      <p:ext uri="{BB962C8B-B14F-4D97-AF65-F5344CB8AC3E}">
        <p14:creationId xmlns:p14="http://schemas.microsoft.com/office/powerpoint/2010/main" val="9763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13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7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14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15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6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4750" y="696913"/>
            <a:ext cx="4638675" cy="3479800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1pPr>
            <a:lvl2pPr marL="742950" indent="-285750" defTabSz="928688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2pPr>
            <a:lvl3pPr marL="1143000" indent="-228600" defTabSz="928688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3pPr>
            <a:lvl4pPr marL="1600200" indent="-228600" defTabSz="928688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4pPr>
            <a:lvl5pPr marL="2057400" indent="-228600" defTabSz="928688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defTabSz="928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DE17510-7091-5944-9A48-31F9F6D1A8E6}" type="slidenum">
              <a:rPr lang="en-US" altLang="x-none" sz="1200">
                <a:solidFill>
                  <a:schemeClr val="tx1"/>
                </a:solidFill>
                <a:latin typeface="Times New Roman" charset="0"/>
              </a:rPr>
              <a:pPr/>
              <a:t>17</a:t>
            </a:fld>
            <a:endParaRPr lang="en-US" altLang="x-none" sz="120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19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85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21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0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22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9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23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4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3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14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24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3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4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8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5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9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6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4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7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0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8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0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9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9CC165EF-DDAB-1840-91C9-B211C1F90515}" type="slidenum">
              <a:rPr lang="en-GB" altLang="en-US">
                <a:latin typeface="Calibri" charset="0"/>
              </a:rPr>
              <a:pPr/>
              <a:t>10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3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646894" y="6246814"/>
            <a:ext cx="1261363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 dirty="0">
                <a:solidFill>
                  <a:srgbClr val="EEF2EC"/>
                </a:solidFill>
              </a:rPr>
              <a:t>Internet Society © </a:t>
            </a:r>
            <a:r>
              <a:rPr lang="en-GB" altLang="en-US" sz="800" dirty="0" smtClean="0">
                <a:solidFill>
                  <a:srgbClr val="EEF2EC"/>
                </a:solidFill>
              </a:rPr>
              <a:t>1992–2017</a:t>
            </a:r>
            <a:endParaRPr lang="en-GB" altLang="en-US" sz="800" dirty="0">
              <a:solidFill>
                <a:srgbClr val="EEF2EC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60" y="2970213"/>
            <a:ext cx="1836420" cy="61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9" y="3355201"/>
            <a:ext cx="8332200" cy="367024"/>
          </a:xfrm>
        </p:spPr>
        <p:txBody>
          <a:bodyPr wrap="square">
            <a:spAutoFit/>
          </a:bodyPr>
          <a:lstStyle>
            <a:lvl1pPr>
              <a:defRPr lang="en-GB" sz="225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00" y="2856638"/>
            <a:ext cx="8332200" cy="503215"/>
          </a:xfrm>
        </p:spPr>
        <p:txBody>
          <a:bodyPr/>
          <a:lstStyle>
            <a:lvl1pPr algn="l">
              <a:lnSpc>
                <a:spcPct val="109000"/>
              </a:lnSpc>
              <a:defRPr sz="28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5001" y="5605545"/>
            <a:ext cx="3073163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2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2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05001" y="573969"/>
            <a:ext cx="3073163" cy="202556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125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125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125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31531" y="522288"/>
            <a:ext cx="41148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33" y="567102"/>
            <a:ext cx="4107902" cy="391517"/>
          </a:xfrm>
        </p:spPr>
        <p:txBody>
          <a:bodyPr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14768" y="661061"/>
            <a:ext cx="4031936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1000"/>
            </a:lvl1pPr>
          </a:lstStyle>
          <a:p>
            <a:fld id="{615C06CD-839C-FC4C-913F-8EDF978843EE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405001" y="1372094"/>
            <a:ext cx="4108634" cy="3220368"/>
          </a:xfrm>
        </p:spPr>
        <p:txBody>
          <a:bodyPr/>
          <a:lstStyle>
            <a:lvl1pPr>
              <a:spcAft>
                <a:spcPts val="9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6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6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26642" y="1"/>
            <a:ext cx="4517359" cy="6857999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33" y="567102"/>
            <a:ext cx="4112772" cy="391517"/>
          </a:xfrm>
        </p:spPr>
        <p:txBody>
          <a:bodyPr rIns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14768" y="661061"/>
            <a:ext cx="4031936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fld id="{C2CDEF37-006E-254D-A210-0434C0C6BB13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405001" y="1372094"/>
            <a:ext cx="4108634" cy="3220368"/>
          </a:xfrm>
        </p:spPr>
        <p:txBody>
          <a:bodyPr/>
          <a:lstStyle>
            <a:lvl1pPr>
              <a:spcAft>
                <a:spcPts val="9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6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6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32" y="567102"/>
            <a:ext cx="8340972" cy="391517"/>
          </a:xfrm>
        </p:spPr>
        <p:txBody>
          <a:bodyPr rIns="0"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F49E1E4A-834C-074E-9FF0-961A1F8067B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/>
              <a:t>slide </a:t>
            </a:r>
            <a:fld id="{D692724B-7C3B-1F4D-B169-6E13CE4B53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698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88CA-E558-F549-B514-03026940E30F}" type="datetime1">
              <a:rPr lang="zh-CN" altLang="en-US"/>
              <a:pPr>
                <a:defRPr/>
              </a:pPr>
              <a:t>17/9/26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64F65-16D1-374A-B4E3-F02C2062EAE0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00" y="4279119"/>
            <a:ext cx="4286801" cy="293607"/>
          </a:xfrm>
        </p:spPr>
        <p:txBody>
          <a:bodyPr wrap="square">
            <a:spAutoFit/>
          </a:bodyPr>
          <a:lstStyle>
            <a:lvl1pPr>
              <a:defRPr lang="en-GB" sz="18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01" y="2461259"/>
            <a:ext cx="8345912" cy="768224"/>
          </a:xfrm>
        </p:spPr>
        <p:txBody>
          <a:bodyPr/>
          <a:lstStyle>
            <a:lvl1pPr algn="l">
              <a:lnSpc>
                <a:spcPct val="104000"/>
              </a:lnSpc>
              <a:defRPr sz="36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00" y="4279119"/>
            <a:ext cx="4286801" cy="293607"/>
          </a:xfrm>
        </p:spPr>
        <p:txBody>
          <a:bodyPr wrap="square">
            <a:spAutoFit/>
          </a:bodyPr>
          <a:lstStyle>
            <a:lvl1pPr>
              <a:defRPr lang="en-GB" sz="18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01" y="2461259"/>
            <a:ext cx="8345912" cy="768224"/>
          </a:xfrm>
        </p:spPr>
        <p:txBody>
          <a:bodyPr/>
          <a:lstStyle>
            <a:lvl1pPr algn="l">
              <a:lnSpc>
                <a:spcPct val="104000"/>
              </a:lnSpc>
              <a:defRPr sz="3600">
                <a:solidFill>
                  <a:srgbClr val="EEF2E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937" y="525600"/>
            <a:ext cx="8346767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1500"/>
              </a:spcAft>
              <a:defRPr sz="2700" b="0" i="0" spc="38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125"/>
              </a:spcAft>
              <a:defRPr/>
            </a:lvl3pPr>
          </a:lstStyle>
          <a:p>
            <a:pPr lvl="0"/>
            <a:r>
              <a:rPr lang="en-US" dirty="0" smtClean="0"/>
              <a:t>Large quote or statement style</a:t>
            </a:r>
          </a:p>
          <a:p>
            <a:pPr lvl="1"/>
            <a:r>
              <a:rPr lang="en-US" dirty="0" smtClean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9937" y="952107"/>
            <a:ext cx="8346767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3600" spc="15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 userDrawn="1"/>
        </p:nvSpPr>
        <p:spPr>
          <a:xfrm>
            <a:off x="404999" y="2281238"/>
            <a:ext cx="7657175" cy="70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4500" noProof="0" dirty="0" smtClean="0"/>
              <a:t>Obrigado pela vossa atenção</a:t>
            </a:r>
            <a:endParaRPr lang="pt-PT" sz="4500" noProof="0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0049" y="3795969"/>
            <a:ext cx="3073163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4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49" y="4886220"/>
            <a:ext cx="3073163" cy="1263568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4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65"/>
          <p:cNvSpPr txBox="1">
            <a:spLocks/>
          </p:cNvSpPr>
          <p:nvPr userDrawn="1"/>
        </p:nvSpPr>
        <p:spPr>
          <a:xfrm>
            <a:off x="6568712" y="5100838"/>
            <a:ext cx="2297837" cy="981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@internetsociety</a:t>
            </a:r>
            <a:endParaRPr lang="en-GB" sz="1400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688931" y="5149071"/>
            <a:ext cx="2297837" cy="9817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400" baseline="0" dirty="0" smtClean="0">
                <a:latin typeface="+mj-lt"/>
              </a:rPr>
              <a:t>@internetsociety</a:t>
            </a:r>
            <a:endParaRPr lang="en-GB" sz="1400" baseline="0" dirty="0">
              <a:latin typeface="+mj-lt"/>
            </a:endParaRPr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405000" y="2281238"/>
            <a:ext cx="6750844" cy="7014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4500" noProof="0" dirty="0" smtClean="0"/>
              <a:t>Colabore</a:t>
            </a:r>
            <a:r>
              <a:rPr lang="pt-PT" sz="4500" baseline="0" noProof="0" dirty="0" smtClean="0"/>
              <a:t> !</a:t>
            </a:r>
            <a:endParaRPr lang="pt-PT" sz="4500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00049" y="3309171"/>
            <a:ext cx="3073163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4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PT" noProof="0" dirty="0" err="1" smtClean="0"/>
              <a:t>Click</a:t>
            </a:r>
            <a:r>
              <a:rPr lang="pt-PT" noProof="0" dirty="0" smtClean="0"/>
              <a:t> to </a:t>
            </a:r>
            <a:r>
              <a:rPr lang="pt-PT" noProof="0" dirty="0" err="1" smtClean="0"/>
              <a:t>edit</a:t>
            </a:r>
            <a:r>
              <a:rPr lang="pt-PT" noProof="0" dirty="0" smtClean="0"/>
              <a:t> Master </a:t>
            </a:r>
            <a:r>
              <a:rPr lang="pt-PT" noProof="0" dirty="0" err="1" smtClean="0"/>
              <a:t>text</a:t>
            </a:r>
            <a:r>
              <a:rPr lang="pt-PT" noProof="0" dirty="0" smtClean="0"/>
              <a:t> </a:t>
            </a:r>
            <a:r>
              <a:rPr lang="pt-PT" noProof="0" dirty="0" err="1" smtClean="0"/>
              <a:t>styles</a:t>
            </a:r>
            <a:endParaRPr lang="pt-PT" noProof="0" dirty="0" smtClean="0"/>
          </a:p>
          <a:p>
            <a:pPr lvl="1"/>
            <a:r>
              <a:rPr lang="pt-PT" noProof="0" dirty="0" err="1" smtClean="0"/>
              <a:t>Second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  <a:p>
            <a:pPr lvl="2"/>
            <a:r>
              <a:rPr lang="pt-PT" noProof="0" dirty="0" err="1" smtClean="0"/>
              <a:t>Third</a:t>
            </a:r>
            <a:r>
              <a:rPr lang="pt-PT" noProof="0" dirty="0" smtClean="0"/>
              <a:t> </a:t>
            </a:r>
            <a:r>
              <a:rPr lang="pt-PT" noProof="0" dirty="0" err="1" smtClean="0"/>
              <a:t>level</a:t>
            </a:r>
            <a:endParaRPr lang="pt-PT" noProof="0" dirty="0" smtClean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32" y="567102"/>
            <a:ext cx="8340972" cy="391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00" y="1372094"/>
            <a:ext cx="8341704" cy="3220368"/>
          </a:xfrm>
        </p:spPr>
        <p:txBody>
          <a:bodyPr/>
          <a:lstStyle>
            <a:lvl1pPr>
              <a:spcAft>
                <a:spcPts val="9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6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6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fld id="{9EE1D23A-55C4-7542-8A1B-C225D7430AAE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32" y="567102"/>
            <a:ext cx="8340972" cy="391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z="1000"/>
            </a:lvl1pPr>
          </a:lstStyle>
          <a:p>
            <a:fld id="{761E0F2E-4DC0-BB41-853A-E92710F05ADB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405001" y="1372094"/>
            <a:ext cx="4108634" cy="3220368"/>
          </a:xfrm>
        </p:spPr>
        <p:txBody>
          <a:bodyPr/>
          <a:lstStyle>
            <a:lvl1pPr>
              <a:spcAft>
                <a:spcPts val="9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6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6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34614" y="1372094"/>
            <a:ext cx="4111718" cy="3220368"/>
          </a:xfrm>
        </p:spPr>
        <p:txBody>
          <a:bodyPr/>
          <a:lstStyle>
            <a:lvl1pPr>
              <a:spcAft>
                <a:spcPts val="9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6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600">
                <a:latin typeface="+mn-lt"/>
              </a:defRPr>
            </a:lvl3pPr>
            <a:lvl4pPr>
              <a:lnSpc>
                <a:spcPct val="114000"/>
              </a:lnSpc>
              <a:defRPr sz="1600">
                <a:latin typeface="+mn-lt"/>
              </a:defRPr>
            </a:lvl4pPr>
            <a:lvl5pPr>
              <a:lnSpc>
                <a:spcPct val="114000"/>
              </a:lnSpc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6299200"/>
            <a:ext cx="203454" cy="20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004" y="566739"/>
            <a:ext cx="8332200" cy="6076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3" y="1372094"/>
            <a:ext cx="83322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688931" y="6342064"/>
            <a:ext cx="20574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7" r:id="rId4"/>
    <p:sldLayoutId id="2147483728" r:id="rId5"/>
    <p:sldLayoutId id="2147483729" r:id="rId6"/>
    <p:sldLayoutId id="2147483730" r:id="rId7"/>
    <p:sldLayoutId id="2147483714" r:id="rId8"/>
    <p:sldLayoutId id="2147483715" r:id="rId9"/>
    <p:sldLayoutId id="2147483731" r:id="rId10"/>
    <p:sldLayoutId id="2147483716" r:id="rId11"/>
    <p:sldLayoutId id="2147483735" r:id="rId12"/>
    <p:sldLayoutId id="2147483751" r:id="rId13"/>
    <p:sldLayoutId id="2147483752" r:id="rId14"/>
    <p:sldLayoutId id="214748375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 kern="1200" spc="15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5pPr>
      <a:lvl6pPr marL="3429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6pPr>
      <a:lvl7pPr marL="685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7pPr>
      <a:lvl8pPr marL="10287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8pPr>
      <a:lvl9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900"/>
        </a:spcAft>
        <a:buFont typeface="Arial" charset="0"/>
        <a:defRPr sz="1800" kern="1200" spc="15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600" kern="1200" spc="15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02500" indent="-2025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600" kern="1200" spc="15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17488" indent="-175444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600" kern="1200" spc="15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579488" indent="-148444" algn="l" rtl="0" eaLnBrk="1" fontAlgn="base" hangingPunct="1">
        <a:lnSpc>
          <a:spcPct val="113000"/>
        </a:lnSpc>
        <a:spcBef>
          <a:spcPct val="0"/>
        </a:spcBef>
        <a:spcAft>
          <a:spcPts val="1125"/>
        </a:spcAft>
        <a:buSzPct val="75000"/>
        <a:buFont typeface="Arial" charset="0"/>
        <a:buChar char="•"/>
        <a:defRPr sz="1600" kern="1200" spc="15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ec.europa.eu/ipg/basics/legal/data_protection/index_en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04998" y="3375230"/>
            <a:ext cx="8332200" cy="917369"/>
          </a:xfrm>
        </p:spPr>
        <p:txBody>
          <a:bodyPr/>
          <a:lstStyle/>
          <a:p>
            <a:r>
              <a:rPr lang="pt-PT" dirty="0" smtClean="0"/>
              <a:t>Privacidade e Consentimento na Web</a:t>
            </a:r>
            <a:br>
              <a:rPr lang="pt-PT" dirty="0" smtClean="0"/>
            </a:br>
            <a:r>
              <a:rPr lang="pt-PT" dirty="0" smtClean="0"/>
              <a:t>A teoria e </a:t>
            </a:r>
            <a:r>
              <a:rPr lang="pt-PT" smtClean="0"/>
              <a:t>a Prática</a:t>
            </a:r>
            <a:endParaRPr lang="pt-PT" dirty="0"/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5613400"/>
            <a:ext cx="2057400" cy="13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718B79B-D52B-B04D-8BF7-74B9E1479B19}" type="slidenum">
              <a:rPr lang="uk-UA" altLang="en-US"/>
              <a:pPr/>
              <a:t>1</a:t>
            </a:fld>
            <a:endParaRPr lang="uk-UA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4998" y="4465616"/>
            <a:ext cx="8332200" cy="342851"/>
          </a:xfrm>
        </p:spPr>
        <p:txBody>
          <a:bodyPr/>
          <a:lstStyle/>
          <a:p>
            <a:r>
              <a:rPr lang="en-GB" i="1" dirty="0" smtClean="0"/>
              <a:t>Um reality check </a:t>
            </a:r>
            <a:r>
              <a:rPr lang="en-GB" i="1" dirty="0" err="1" smtClean="0"/>
              <a:t>à</a:t>
            </a:r>
            <a:r>
              <a:rPr lang="en-GB" i="1" dirty="0" smtClean="0"/>
              <a:t> </a:t>
            </a:r>
            <a:r>
              <a:rPr lang="en-GB" i="1" dirty="0" err="1" smtClean="0"/>
              <a:t>situação</a:t>
            </a:r>
            <a:r>
              <a:rPr lang="en-GB" i="1" dirty="0" smtClean="0"/>
              <a:t> </a:t>
            </a:r>
            <a:r>
              <a:rPr lang="en-GB" i="1" dirty="0" err="1" smtClean="0"/>
              <a:t>concreta</a:t>
            </a:r>
            <a:endParaRPr lang="en-GB" i="1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04998" y="5439966"/>
            <a:ext cx="5157601" cy="1125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ts val="900"/>
              </a:spcAft>
              <a:buFont typeface="Arial" charset="0"/>
              <a:defRPr sz="1800" kern="1200" spc="15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.AppleSystemUIFont" charset="0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202500" indent="-202500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SzPct val="72000"/>
              <a:buFont typeface=".AppleSystemUIFont" charset="0"/>
              <a:buChar char="—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417488" indent="-175444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Char char="–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579488" indent="-148444" algn="l" rtl="0" eaLnBrk="1" fontAlgn="base" hangingPunct="1">
              <a:lnSpc>
                <a:spcPct val="113000"/>
              </a:lnSpc>
              <a:spcBef>
                <a:spcPct val="0"/>
              </a:spcBef>
              <a:spcAft>
                <a:spcPts val="1125"/>
              </a:spcAft>
              <a:buSzPct val="75000"/>
              <a:buFont typeface="Arial" charset="0"/>
              <a:buChar char="•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rgbClr val="EEF2EC"/>
                </a:solidFill>
              </a:rPr>
              <a:t>José </a:t>
            </a:r>
            <a:r>
              <a:rPr lang="pt-PT" dirty="0" err="1" smtClean="0">
                <a:solidFill>
                  <a:srgbClr val="EEF2EC"/>
                </a:solidFill>
              </a:rPr>
              <a:t>Legatheaux</a:t>
            </a:r>
            <a:r>
              <a:rPr lang="pt-PT" dirty="0" smtClean="0">
                <a:solidFill>
                  <a:srgbClr val="EEF2EC"/>
                </a:solidFill>
              </a:rPr>
              <a:t> Martins</a:t>
            </a:r>
          </a:p>
          <a:p>
            <a:pPr marL="0" lvl="1"/>
            <a:r>
              <a:rPr lang="pt-PT" dirty="0" smtClean="0">
                <a:solidFill>
                  <a:srgbClr val="EEF2EC"/>
                </a:solidFill>
              </a:rPr>
              <a:t>Presidente da Direção do Portuguese </a:t>
            </a:r>
            <a:r>
              <a:rPr lang="pt-PT" dirty="0" err="1" smtClean="0">
                <a:solidFill>
                  <a:srgbClr val="EEF2EC"/>
                </a:solidFill>
              </a:rPr>
              <a:t>Chapter</a:t>
            </a:r>
            <a:r>
              <a:rPr lang="pt-PT" dirty="0" smtClean="0">
                <a:solidFill>
                  <a:srgbClr val="EEF2EC"/>
                </a:solidFill>
              </a:rPr>
              <a:t> da ISOC</a:t>
            </a:r>
          </a:p>
          <a:p>
            <a:pPr marL="0" lvl="2" indent="0">
              <a:buFont typeface=".AppleSystemUIFont" charset="0"/>
              <a:buNone/>
            </a:pPr>
            <a:r>
              <a:rPr lang="pt-PT" dirty="0" err="1" smtClean="0">
                <a:solidFill>
                  <a:srgbClr val="EEF2EC"/>
                </a:solidFill>
              </a:rPr>
              <a:t>jose.legatheaux@isoc.org</a:t>
            </a:r>
            <a:endParaRPr lang="pt-PT" dirty="0" smtClean="0">
              <a:solidFill>
                <a:srgbClr val="EEF2EC"/>
              </a:solidFill>
            </a:endParaRPr>
          </a:p>
          <a:p>
            <a:endParaRPr lang="pt-PT" dirty="0">
              <a:solidFill>
                <a:srgbClr val="EEF2E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Cookies na Web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10</a:t>
            </a:fld>
            <a:endParaRPr lang="uk-UA" altLang="en-US" dirty="0"/>
          </a:p>
        </p:txBody>
      </p:sp>
      <p:sp>
        <p:nvSpPr>
          <p:cNvPr id="8" name="Content Placeholder 60"/>
          <p:cNvSpPr>
            <a:spLocks noGrp="1"/>
          </p:cNvSpPr>
          <p:nvPr>
            <p:ph idx="1"/>
          </p:nvPr>
        </p:nvSpPr>
        <p:spPr>
          <a:xfrm>
            <a:off x="405359" y="4309533"/>
            <a:ext cx="8468445" cy="1844495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Mecanismo essencial para que as páginas complexas funcionem bem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U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tilizações benignas: sessão, autenticação, identificação do utilizador</a:t>
            </a: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Por lei, os servidores devem informar os clientes sobre o tipo de cookies que usam e para quê</a:t>
            </a: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299633"/>
            <a:ext cx="6316466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Cookies de terceiras partes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11</a:t>
            </a:fld>
            <a:endParaRPr lang="uk-U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0" y="1405147"/>
            <a:ext cx="7502876" cy="43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82563" y="174625"/>
            <a:ext cx="8778875" cy="6510338"/>
            <a:chOff x="0" y="0"/>
            <a:chExt cx="8778240" cy="6510602"/>
          </a:xfrm>
        </p:grpSpPr>
        <p:sp>
          <p:nvSpPr>
            <p:cNvPr id="153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8778240" cy="651060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FFFFFF"/>
                </a:solidFill>
                <a:latin typeface="Calisto MT" charset="0"/>
                <a:sym typeface="Calisto MT" charset="0"/>
              </a:endParaRPr>
            </a:p>
          </p:txBody>
        </p:sp>
        <p:grpSp>
          <p:nvGrpSpPr>
            <p:cNvPr id="15385" name="Group 4"/>
            <p:cNvGrpSpPr>
              <a:grpSpLocks/>
            </p:cNvGrpSpPr>
            <p:nvPr/>
          </p:nvGrpSpPr>
          <p:grpSpPr bwMode="auto">
            <a:xfrm>
              <a:off x="73152" y="64045"/>
              <a:ext cx="8622792" cy="6364224"/>
              <a:chOff x="0" y="0"/>
              <a:chExt cx="8622792" cy="6364224"/>
            </a:xfrm>
          </p:grpSpPr>
          <p:sp>
            <p:nvSpPr>
              <p:cNvPr id="15386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rgbClr val="C6C5B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7" name="Straight Connector 19"/>
              <p:cNvSpPr>
                <a:spLocks noChangeShapeType="1"/>
              </p:cNvSpPr>
              <p:nvPr/>
            </p:nvSpPr>
            <p:spPr bwMode="auto">
              <a:xfrm>
                <a:off x="0" y="614159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rgbClr val="C6C5B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</p:grpSp>
      <p:grpSp>
        <p:nvGrpSpPr>
          <p:cNvPr id="13" name="组 12"/>
          <p:cNvGrpSpPr>
            <a:grpSpLocks/>
          </p:cNvGrpSpPr>
          <p:nvPr/>
        </p:nvGrpSpPr>
        <p:grpSpPr bwMode="auto">
          <a:xfrm>
            <a:off x="2832100" y="814388"/>
            <a:ext cx="3565525" cy="646112"/>
            <a:chOff x="2832100" y="814254"/>
            <a:chExt cx="3565786" cy="646331"/>
          </a:xfrm>
        </p:grpSpPr>
        <p:cxnSp>
          <p:nvCxnSpPr>
            <p:cNvPr id="15382" name="直线箭头连接符 31"/>
            <p:cNvCxnSpPr>
              <a:cxnSpLocks noChangeShapeType="1"/>
            </p:cNvCxnSpPr>
            <p:nvPr/>
          </p:nvCxnSpPr>
          <p:spPr bwMode="auto">
            <a:xfrm>
              <a:off x="2832100" y="1459621"/>
              <a:ext cx="3347915" cy="0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3" name="文本框 35"/>
            <p:cNvSpPr>
              <a:spLocks noChangeArrowheads="1"/>
            </p:cNvSpPr>
            <p:nvPr/>
          </p:nvSpPr>
          <p:spPr bwMode="auto">
            <a:xfrm>
              <a:off x="2935918" y="814254"/>
              <a:ext cx="346196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Calisto MT" charset="0"/>
                  <a:sym typeface="Calisto MT" charset="0"/>
                </a:rPr>
                <a:t>Referer : http://online.wsj.com/</a:t>
              </a:r>
              <a:endParaRPr lang="zh-CN" altLang="en-US">
                <a:solidFill>
                  <a:srgbClr val="000000"/>
                </a:solidFill>
                <a:latin typeface="Calisto MT" charset="0"/>
                <a:sym typeface="Calisto MT" charset="0"/>
              </a:endParaRPr>
            </a:p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Calisto MT" charset="0"/>
                  <a:sym typeface="Calisto MT" charset="0"/>
                </a:rPr>
                <a:t>Cookie : id = 12345</a:t>
              </a:r>
              <a:endParaRPr lang="zh-CN" altLang="en-US">
                <a:solidFill>
                  <a:srgbClr val="000000"/>
                </a:solidFill>
                <a:latin typeface="Calisto MT" charset="0"/>
                <a:sym typeface="宋体" charset="-122"/>
              </a:endParaRPr>
            </a:p>
          </p:txBody>
        </p:sp>
      </p:grpSp>
      <p:sp>
        <p:nvSpPr>
          <p:cNvPr id="15364" name="Group 14"/>
          <p:cNvSpPr>
            <a:spLocks/>
          </p:cNvSpPr>
          <p:nvPr/>
        </p:nvSpPr>
        <p:spPr bwMode="auto">
          <a:xfrm>
            <a:off x="2832100" y="3819525"/>
            <a:ext cx="6172200" cy="220186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1536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944563"/>
            <a:ext cx="21844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2"/>
          <p:cNvSpPr txBox="1">
            <a:spLocks noChangeArrowheads="1"/>
          </p:cNvSpPr>
          <p:nvPr/>
        </p:nvSpPr>
        <p:spPr bwMode="auto">
          <a:xfrm>
            <a:off x="1047750" y="574675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en-US" altLang="zh-CN"/>
              <a:t>User</a:t>
            </a:r>
            <a:endParaRPr kumimoji="1" lang="zh-CN" altLang="en-US"/>
          </a:p>
        </p:txBody>
      </p:sp>
      <p:sp>
        <p:nvSpPr>
          <p:cNvPr id="15367" name="文本框 23"/>
          <p:cNvSpPr txBox="1">
            <a:spLocks noChangeArrowheads="1"/>
          </p:cNvSpPr>
          <p:nvPr/>
        </p:nvSpPr>
        <p:spPr bwMode="auto">
          <a:xfrm>
            <a:off x="6564313" y="250825"/>
            <a:ext cx="1481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/>
            <a:r>
              <a:rPr kumimoji="1" lang="en-US" altLang="zh-CN"/>
              <a:t>Tracker</a:t>
            </a:r>
          </a:p>
          <a:p>
            <a:pPr algn="r" eaLnBrk="1" hangingPunct="1"/>
            <a:r>
              <a:rPr kumimoji="1" lang="en-US" altLang="zh-CN"/>
              <a:t>(doubleclick)</a:t>
            </a:r>
            <a:endParaRPr kumimoji="1" lang="zh-CN" altLang="en-US"/>
          </a:p>
        </p:txBody>
      </p:sp>
      <p:pic>
        <p:nvPicPr>
          <p:cNvPr id="1536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44563"/>
            <a:ext cx="21367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 8"/>
          <p:cNvGrpSpPr>
            <a:grpSpLocks/>
          </p:cNvGrpSpPr>
          <p:nvPr/>
        </p:nvGrpSpPr>
        <p:grpSpPr bwMode="auto">
          <a:xfrm>
            <a:off x="695325" y="2630488"/>
            <a:ext cx="3154363" cy="3595687"/>
            <a:chOff x="695791" y="2630459"/>
            <a:chExt cx="3154043" cy="3595447"/>
          </a:xfrm>
        </p:grpSpPr>
        <p:pic>
          <p:nvPicPr>
            <p:cNvPr id="15379" name="图片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91" y="4145376"/>
              <a:ext cx="3154043" cy="208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线箭头连接符 5"/>
            <p:cNvCxnSpPr>
              <a:cxnSpLocks noChangeShapeType="1"/>
            </p:cNvCxnSpPr>
            <p:nvPr/>
          </p:nvCxnSpPr>
          <p:spPr bwMode="auto">
            <a:xfrm>
              <a:off x="1479936" y="2630459"/>
              <a:ext cx="474615" cy="140325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381" name="文本框 29"/>
            <p:cNvSpPr txBox="1">
              <a:spLocks noChangeArrowheads="1"/>
            </p:cNvSpPr>
            <p:nvPr/>
          </p:nvSpPr>
          <p:spPr bwMode="auto">
            <a:xfrm rot="4360039">
              <a:off x="1657655" y="3057932"/>
              <a:ext cx="5950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en-US" altLang="zh-CN"/>
                <a:t>visit</a:t>
              </a:r>
              <a:endParaRPr kumimoji="1" lang="zh-CN" altLang="en-US"/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2655888" y="5195888"/>
            <a:ext cx="1047750" cy="950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</a:endParaRPr>
          </a:p>
        </p:txBody>
      </p:sp>
      <p:grpSp>
        <p:nvGrpSpPr>
          <p:cNvPr id="17" name="组 16"/>
          <p:cNvGrpSpPr>
            <a:grpSpLocks/>
          </p:cNvGrpSpPr>
          <p:nvPr/>
        </p:nvGrpSpPr>
        <p:grpSpPr bwMode="auto">
          <a:xfrm>
            <a:off x="1851025" y="2670175"/>
            <a:ext cx="6089650" cy="3089275"/>
            <a:chOff x="2220081" y="2472796"/>
            <a:chExt cx="5388302" cy="2833185"/>
          </a:xfrm>
        </p:grpSpPr>
        <p:pic>
          <p:nvPicPr>
            <p:cNvPr id="15376" name="图片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398" y="3429969"/>
              <a:ext cx="3043985" cy="187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直线箭头连接符 35"/>
            <p:cNvCxnSpPr>
              <a:cxnSpLocks noChangeShapeType="1"/>
            </p:cNvCxnSpPr>
            <p:nvPr/>
          </p:nvCxnSpPr>
          <p:spPr bwMode="auto">
            <a:xfrm>
              <a:off x="2220081" y="2472796"/>
              <a:ext cx="2165996" cy="110939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378" name="文本框 39"/>
            <p:cNvSpPr txBox="1">
              <a:spLocks noChangeArrowheads="1"/>
            </p:cNvSpPr>
            <p:nvPr/>
          </p:nvSpPr>
          <p:spPr bwMode="auto">
            <a:xfrm rot="1733474">
              <a:off x="3056656" y="2668823"/>
              <a:ext cx="5950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kumimoji="1" lang="en-US" altLang="zh-CN"/>
                <a:t>visit</a:t>
              </a:r>
              <a:endParaRPr kumimoji="1" lang="zh-CN" altLang="en-US"/>
            </a:p>
          </p:txBody>
        </p:sp>
      </p:grpSp>
      <p:grpSp>
        <p:nvGrpSpPr>
          <p:cNvPr id="42" name="组 41"/>
          <p:cNvGrpSpPr>
            <a:grpSpLocks/>
          </p:cNvGrpSpPr>
          <p:nvPr/>
        </p:nvGrpSpPr>
        <p:grpSpPr bwMode="auto">
          <a:xfrm>
            <a:off x="2935288" y="1827213"/>
            <a:ext cx="3408362" cy="646112"/>
            <a:chOff x="2832100" y="814254"/>
            <a:chExt cx="3408103" cy="646331"/>
          </a:xfrm>
        </p:grpSpPr>
        <p:cxnSp>
          <p:nvCxnSpPr>
            <p:cNvPr id="15374" name="直线箭头连接符 31"/>
            <p:cNvCxnSpPr>
              <a:cxnSpLocks noChangeShapeType="1"/>
            </p:cNvCxnSpPr>
            <p:nvPr/>
          </p:nvCxnSpPr>
          <p:spPr bwMode="auto">
            <a:xfrm>
              <a:off x="2832100" y="1459621"/>
              <a:ext cx="3347915" cy="0"/>
            </a:xfrm>
            <a:prstGeom prst="straightConnector1">
              <a:avLst/>
            </a:prstGeom>
            <a:noFill/>
            <a:ln w="31750">
              <a:solidFill>
                <a:schemeClr val="accent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5" name="文本框 35"/>
            <p:cNvSpPr>
              <a:spLocks noChangeArrowheads="1"/>
            </p:cNvSpPr>
            <p:nvPr/>
          </p:nvSpPr>
          <p:spPr bwMode="auto">
            <a:xfrm>
              <a:off x="2935918" y="814254"/>
              <a:ext cx="33042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Calisto MT" charset="0"/>
                  <a:sym typeface="Calisto MT" charset="0"/>
                </a:rPr>
                <a:t>Referer : http://www.cnn.com/</a:t>
              </a:r>
              <a:endParaRPr lang="zh-CN" altLang="en-US">
                <a:solidFill>
                  <a:srgbClr val="000000"/>
                </a:solidFill>
                <a:latin typeface="Calisto MT" charset="0"/>
                <a:sym typeface="Calisto MT" charset="0"/>
              </a:endParaRPr>
            </a:p>
            <a:p>
              <a:pPr eaLnBrk="1" hangingPunct="1"/>
              <a:r>
                <a:rPr lang="en-US" altLang="zh-CN">
                  <a:solidFill>
                    <a:srgbClr val="000000"/>
                  </a:solidFill>
                  <a:latin typeface="Calisto MT" charset="0"/>
                  <a:sym typeface="Calisto MT" charset="0"/>
                </a:rPr>
                <a:t>Cookie : id = 12345</a:t>
              </a:r>
              <a:endParaRPr lang="zh-CN" altLang="en-US">
                <a:solidFill>
                  <a:srgbClr val="000000"/>
                </a:solidFill>
                <a:latin typeface="Calisto MT" charset="0"/>
                <a:sym typeface="宋体" charset="-122"/>
              </a:endParaRPr>
            </a:p>
          </p:txBody>
        </p:sp>
      </p:grpSp>
      <p:sp>
        <p:nvSpPr>
          <p:cNvPr id="45" name="矩形 44"/>
          <p:cNvSpPr/>
          <p:nvPr/>
        </p:nvSpPr>
        <p:spPr bwMode="auto">
          <a:xfrm>
            <a:off x="6892925" y="4144963"/>
            <a:ext cx="1047750" cy="950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Exemplos de terceiras partes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13</a:t>
            </a:fld>
            <a:endParaRPr lang="uk-UA" altLang="en-US" dirty="0"/>
          </a:p>
        </p:txBody>
      </p:sp>
      <p:sp>
        <p:nvSpPr>
          <p:cNvPr id="9" name="Content Placeholder 60"/>
          <p:cNvSpPr>
            <a:spLocks noGrp="1"/>
          </p:cNvSpPr>
          <p:nvPr>
            <p:ph idx="1"/>
          </p:nvPr>
        </p:nvSpPr>
        <p:spPr>
          <a:xfrm>
            <a:off x="660400" y="1270000"/>
            <a:ext cx="8085932" cy="5072064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Tipo 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1: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Analytics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e estatísticas (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e.g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Google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analytics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, ...) – se a terceira parte não identificar os utilizadores, não cruzar dados, nem os fornecer a terceiros, não parece problemático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Tipo 2: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Icons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com scripts das redes sociais (e.g.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Facebook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connect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Twitter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, ...) – são permitidos pelas diretivas europeias quando o utente está “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logged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” na rede social (a implementação não é sequer essa mas sim quando o utente tem conta na rede social)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Tipo 3: publicidade ou equivalente (e.g.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DoubleClick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, Google Publisher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Tags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cXense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, ...) vendedores de publicidade — o seu comportamento depende dos incentivos económicos que têm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Tipo X: governos e outras instituições “muito poderosas” (o objeto associado ao cookie pode ser um único ponto)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New </a:t>
            </a:r>
            <a:r>
              <a:rPr lang="pt-PT" sz="3600" b="1" dirty="0" err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Yorker</a:t>
            </a: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 1993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14</a:t>
            </a:fld>
            <a:endParaRPr lang="uk-UA" altLang="en-US" dirty="0"/>
          </a:p>
        </p:txBody>
      </p:sp>
      <p:pic>
        <p:nvPicPr>
          <p:cNvPr id="7" name="Picture 2" descr="http://3.bp.blogspot.com/-xOgPqsfKgYw/TWEvc9t41PI/AAAAAAAAIMk/yHS3gMFS1XU/s1600/On%2Bthe%2BInternet%252C%2Bnobody%2Bknows%2Byou%2527re%2Ba%2Bdo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343561"/>
            <a:ext cx="3674533" cy="37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Mas em 2017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15</a:t>
            </a:fld>
            <a:endParaRPr lang="uk-UA" altLang="en-US" dirty="0"/>
          </a:p>
        </p:txBody>
      </p:sp>
      <p:pic>
        <p:nvPicPr>
          <p:cNvPr id="7" name="Picture 2" descr="http://3.bp.blogspot.com/-xOgPqsfKgYw/TWEvc9t41PI/AAAAAAAAIMk/yHS3gMFS1XU/s1600/On%2Bthe%2BInternet%252C%2Bnobody%2Bknows%2Byou%2527re%2Ba%2Bdo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5" y="1517785"/>
            <a:ext cx="3674533" cy="371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60"/>
          <p:cNvSpPr txBox="1">
            <a:spLocks/>
          </p:cNvSpPr>
          <p:nvPr/>
        </p:nvSpPr>
        <p:spPr>
          <a:xfrm>
            <a:off x="4436533" y="1329267"/>
            <a:ext cx="4437271" cy="4824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ts val="900"/>
              </a:spcAft>
              <a:buFont typeface="Arial" charset="0"/>
              <a:defRPr sz="1800" b="0" i="0" kern="1200" spc="15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.AppleSystemUIFont" charset="0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202500" indent="-202500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SzPct val="72000"/>
              <a:buFont typeface=".AppleSystemUIFont" charset="0"/>
              <a:buChar char="—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417488" indent="-175444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Char char="–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579488" indent="-148444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125"/>
              </a:spcAft>
              <a:buSzPct val="75000"/>
              <a:buFont typeface="Arial" charset="0"/>
              <a:buChar char="•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On</a:t>
            </a:r>
            <a:r>
              <a:rPr lang="pt-PT" sz="2000" i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pt-PT" sz="2000" i="1" dirty="0" smtClean="0">
                <a:latin typeface="Comic Sans MS" charset="0"/>
                <a:ea typeface="Comic Sans MS" charset="0"/>
                <a:cs typeface="Comic Sans MS" charset="0"/>
              </a:rPr>
              <a:t> Internet </a:t>
            </a: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they</a:t>
            </a:r>
            <a:r>
              <a:rPr lang="pt-PT" sz="2000" i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know</a:t>
            </a:r>
            <a:r>
              <a:rPr lang="pt-PT" sz="2000" i="1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you’re</a:t>
            </a:r>
            <a:r>
              <a:rPr lang="pt-PT" sz="2000" i="1" dirty="0" smtClean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dog</a:t>
            </a:r>
            <a:endParaRPr lang="pt-PT" sz="2000" i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endParaRPr lang="pt-P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Se fizeres muitos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likes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e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posts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no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Facebook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até te conhecem melhor do que o teu psiquiatra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E também, no caso mais geral</a:t>
            </a:r>
          </a:p>
          <a:p>
            <a:pPr marL="742950" lvl="1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O nome do teu dono</a:t>
            </a:r>
          </a:p>
          <a:p>
            <a:pPr marL="742950" lvl="1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A marca da tua comida em lata preferida</a:t>
            </a:r>
          </a:p>
          <a:p>
            <a:pPr marL="742950" lvl="1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A que horas sais para um passeio</a:t>
            </a:r>
          </a:p>
          <a:p>
            <a:pPr marL="742950" lvl="1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Em que árvore fazes chi chi, ...</a:t>
            </a:r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smtClean="0"/>
              <a:pPr/>
              <a:t>16</a:t>
            </a:fld>
            <a:endParaRPr lang="en-GB" alt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05359" y="268816"/>
            <a:ext cx="8340972" cy="1271588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Rastreamento Comportamental</a:t>
            </a:r>
            <a:b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pt-PT" sz="3600" b="1" dirty="0" err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behavioral</a:t>
            </a: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3600" b="1" dirty="0" err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tracking</a:t>
            </a: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) 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83" y="3723216"/>
            <a:ext cx="5619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8" y="3716866"/>
            <a:ext cx="787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96" y="3723216"/>
            <a:ext cx="1114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t3.gstatic.com/images?q=tbn:VnPLspm5-iz_VM:http://www.clker.com/cliparts/b/b/9/1/1214085216338227548computer%2520user.svg.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33" y="5774266"/>
            <a:ext cx="496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t1.gstatic.com/images?q=tbn:SI4lDQM5btkBYM:http://indiandevs.com/blogimages/gimp/1-100/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33" y="402166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01333" y="4555066"/>
            <a:ext cx="76200" cy="76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1333" y="4859866"/>
            <a:ext cx="9906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t1.gstatic.com/images?q=tbn:SI4lDQM5btkBYM:http://indiandevs.com/blogimages/gimp/1-100/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3" y="402166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420533" y="4555066"/>
            <a:ext cx="76200" cy="76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926821" y="5278966"/>
            <a:ext cx="8366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t1.gstatic.com/images?q=tbn:SI4lDQM5btkBYM:http://indiandevs.com/blogimages/gimp/1-100/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33" y="402166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563533" y="4555066"/>
            <a:ext cx="76200" cy="76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3496733" y="4859866"/>
            <a:ext cx="9906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t1.gstatic.com/images?q=tbn:SI4lDQM5btkBYM:http://indiandevs.com/blogimages/gimp/1-100/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3" y="402166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620933" y="4555066"/>
            <a:ext cx="76200" cy="76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Tx/>
              <a:buNone/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126427" y="5279760"/>
            <a:ext cx="838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t3.gstatic.com/images?q=tbn:VnPLspm5-iz_VM:http://www.clker.com/cliparts/b/b/9/1/1214085216338227548computer%2520user.svg.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3" y="5774266"/>
            <a:ext cx="496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t0.gstatic.com/images?q=tbn:euTIeJiIDiolPM:http://www.comparebuyandsave.com/images/index/Auc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08" y="1964266"/>
            <a:ext cx="615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://t0.gstatic.com/images?q=tbn:fjScP_MN39zP2M:http://www.filmmortal.com/upload/coca-cola_logo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3" y="1735666"/>
            <a:ext cx="495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http://t0.gstatic.com/images?q=tbn:xQ3gBDlJ5Ev5CM:http://www.moodiereport.com/images/absolute_no_labe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83" y="2269066"/>
            <a:ext cx="45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http://t0.gstatic.com/images?q=tbn:TeRcYF2nay4mDM:http://www.ccmr.cornell.edu/industry/icplogos/Ford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58" y="2954866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rot="10800000" flipV="1">
            <a:off x="4792133" y="2040466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763558" y="2564341"/>
            <a:ext cx="17049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792133" y="2726266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2372783" y="3050116"/>
            <a:ext cx="1371600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3134783" y="3583516"/>
            <a:ext cx="12954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3820583" y="3774016"/>
            <a:ext cx="12954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68333" y="3183466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8" descr="http://t0.gstatic.com/images?q=tbn:fjScP_MN39zP2M:http://www.filmmortal.com/upload/coca-cola_logo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3" y="4097866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677333" y="4326466"/>
            <a:ext cx="10668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FF"/>
              </a:gs>
              <a:gs pos="64999">
                <a:srgbClr val="CECEFF"/>
              </a:gs>
              <a:gs pos="100000">
                <a:srgbClr val="BCBCFF"/>
              </a:gs>
            </a:gsLst>
            <a:lin ang="5400000" scaled="1"/>
          </a:gradFill>
          <a:ln w="9525">
            <a:solidFill>
              <a:srgbClr val="ADADF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Publishers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2810933" y="2345266"/>
            <a:ext cx="12192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FF"/>
              </a:gs>
              <a:gs pos="64999">
                <a:srgbClr val="CECEFF"/>
              </a:gs>
              <a:gs pos="100000">
                <a:srgbClr val="BCBCFF"/>
              </a:gs>
            </a:gsLst>
            <a:lin ang="5400000" scaled="1"/>
          </a:gradFill>
          <a:ln w="9525">
            <a:solidFill>
              <a:srgbClr val="ADADF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Ad network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7254346" y="2473854"/>
            <a:ext cx="11430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EAFF"/>
              </a:gs>
              <a:gs pos="64999">
                <a:srgbClr val="CECEFF"/>
              </a:gs>
              <a:gs pos="100000">
                <a:srgbClr val="BCBCFF"/>
              </a:gs>
            </a:gsLst>
            <a:lin ang="5400000" scaled="1"/>
          </a:gradFill>
          <a:ln w="9525">
            <a:solidFill>
              <a:srgbClr val="ADADF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Advertisers</a:t>
            </a:r>
          </a:p>
        </p:txBody>
      </p:sp>
    </p:spTree>
    <p:extLst>
      <p:ext uri="{BB962C8B-B14F-4D97-AF65-F5344CB8AC3E}">
        <p14:creationId xmlns:p14="http://schemas.microsoft.com/office/powerpoint/2010/main" val="241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sync-test-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168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70125" y="4805363"/>
            <a:ext cx="6048375" cy="830262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solidFill>
                  <a:srgbClr val="FFFFFF"/>
                </a:solidFill>
              </a:rPr>
              <a:t>Site A informing site B about user</a:t>
            </a:r>
            <a:r>
              <a:rPr lang="en-US" altLang="en-US" dirty="0">
                <a:solidFill>
                  <a:srgbClr val="FFFFFF"/>
                </a:solidFill>
              </a:rPr>
              <a:t>’</a:t>
            </a:r>
            <a:r>
              <a:rPr lang="en-US" altLang="ja-JP" dirty="0">
                <a:solidFill>
                  <a:srgbClr val="FFFFFF"/>
                </a:solidFill>
              </a:rPr>
              <a:t>s identity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solidFill>
                  <a:srgbClr val="FFFFFF"/>
                </a:solidFill>
              </a:rPr>
              <a:t>(via user</a:t>
            </a:r>
            <a:r>
              <a:rPr lang="en-US" altLang="en-US" dirty="0">
                <a:solidFill>
                  <a:srgbClr val="FFFFFF"/>
                </a:solidFill>
              </a:rPr>
              <a:t>’</a:t>
            </a:r>
            <a:r>
              <a:rPr lang="en-US" altLang="ja-JP" dirty="0">
                <a:solidFill>
                  <a:srgbClr val="FFFFFF"/>
                </a:solidFill>
              </a:rPr>
              <a:t>s browser)</a:t>
            </a:r>
            <a:endParaRPr lang="en-US" altLang="x-none" dirty="0">
              <a:solidFill>
                <a:srgbClr val="FFFFFF"/>
              </a:solidFill>
            </a:endParaRPr>
          </a:p>
        </p:txBody>
      </p:sp>
      <p:sp>
        <p:nvSpPr>
          <p:cNvPr id="13" name="Right Arrow 9"/>
          <p:cNvSpPr>
            <a:spLocks noChangeArrowheads="1"/>
          </p:cNvSpPr>
          <p:nvPr/>
        </p:nvSpPr>
        <p:spPr bwMode="auto">
          <a:xfrm rot="14436491">
            <a:off x="1870869" y="4174331"/>
            <a:ext cx="822325" cy="576263"/>
          </a:xfrm>
          <a:prstGeom prst="rightArrow">
            <a:avLst>
              <a:gd name="adj1" fmla="val 50000"/>
              <a:gd name="adj2" fmla="val 49964"/>
            </a:avLst>
          </a:prstGeom>
          <a:solidFill>
            <a:srgbClr val="3366FF"/>
          </a:solidFill>
          <a:ln w="28575" algn="ctr">
            <a:solidFill>
              <a:srgbClr val="FFFFFF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kern="0">
              <a:solidFill>
                <a:sysClr val="windowText" lastClr="000000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286000" y="5827713"/>
            <a:ext cx="6061075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kern="0" dirty="0">
                <a:solidFill>
                  <a:srgbClr val="FFFFFF"/>
                </a:solidFill>
                <a:latin typeface="Tahoma" pitchFamily="34" charset="0"/>
                <a:ea typeface="+mn-ea"/>
              </a:rPr>
              <a:t>Allows aggregation across multiple trackers</a:t>
            </a: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altLang="x-none" sz="1200">
                <a:latin typeface="Arial" charset="0"/>
              </a:rPr>
              <a:t>slide </a:t>
            </a:r>
            <a:fld id="{0CF7607E-E136-494D-8344-03E6A23B9421}" type="slidenum">
              <a:rPr lang="en-US" altLang="x-none" sz="1200">
                <a:latin typeface="Arial" charset="0"/>
              </a:rPr>
              <a:pPr/>
              <a:t>17</a:t>
            </a:fld>
            <a:endParaRPr lang="en-US" altLang="x-none" sz="1200">
              <a:latin typeface="Arial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05359" y="268816"/>
            <a:ext cx="8340972" cy="12715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 kern="1200" spc="15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3429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685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0287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Sincronização de Cookies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26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smtClean="0"/>
              <a:pPr/>
              <a:t>18</a:t>
            </a:fld>
            <a:endParaRPr lang="en-GB" alt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05359" y="268816"/>
            <a:ext cx="8340972" cy="1271588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O Rastreamento é </a:t>
            </a: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g</a:t>
            </a: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eneralizado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33" y="1244599"/>
            <a:ext cx="6223776" cy="4047067"/>
          </a:xfrm>
          <a:prstGeom prst="rect">
            <a:avLst/>
          </a:prstGeom>
        </p:spPr>
      </p:pic>
      <p:sp>
        <p:nvSpPr>
          <p:cNvPr id="38" name="Content Placeholder 60"/>
          <p:cNvSpPr txBox="1">
            <a:spLocks/>
          </p:cNvSpPr>
          <p:nvPr/>
        </p:nvSpPr>
        <p:spPr>
          <a:xfrm>
            <a:off x="685800" y="5361782"/>
            <a:ext cx="8204937" cy="106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ts val="900"/>
              </a:spcAft>
              <a:buFont typeface="Arial" charset="0"/>
              <a:defRPr sz="1800" b="0" i="0" kern="1200" spc="15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.AppleSystemUIFont" charset="0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202500" indent="-202500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SzPct val="72000"/>
              <a:buFont typeface=".AppleSystemUIFont" charset="0"/>
              <a:buChar char="—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417488" indent="-175444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Char char="–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579488" indent="-148444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125"/>
              </a:spcAft>
              <a:buSzPct val="75000"/>
              <a:buFont typeface="Arial" charset="0"/>
              <a:buChar char="•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402" y="5660675"/>
            <a:ext cx="794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Steven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Englehardt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Arvind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Narayanan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, “Online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Tracking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: A 1-million-site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Measurement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Analysis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,” in ACM CCS 2016</a:t>
            </a:r>
            <a:endParaRPr lang="pt-PT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A Economia dos Cliques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19</a:t>
            </a:fld>
            <a:endParaRPr lang="uk-UA" altLang="en-US" dirty="0"/>
          </a:p>
        </p:txBody>
      </p:sp>
      <p:sp>
        <p:nvSpPr>
          <p:cNvPr id="9" name="Content Placeholder 60"/>
          <p:cNvSpPr>
            <a:spLocks noGrp="1"/>
          </p:cNvSpPr>
          <p:nvPr>
            <p:ph idx="1"/>
          </p:nvPr>
        </p:nvSpPr>
        <p:spPr>
          <a:xfrm>
            <a:off x="660399" y="1090678"/>
            <a:ext cx="8085932" cy="5335522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O mercado da publicidade está a deslocar-se para a WEB e outros media servidos pela a Internet que permitam personalização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A eficácia da publicidade com base em rastreamento comportamental é várias ordens de grandeza superior ao da “publicidade por bombardeamento”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Isso está a conduzir numa concentração de “agências” e de intermediários: os media tradicionais ficam dependentes do tempo e dos cliques com que conseguem atrair os seus consumidores, mas as suas margens são cada vez mais baixas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Esta indústria baseia-se no essencial na RECOLHA E CRUZAMENTO de dados NÃO ANONIMIZADOS obtidos sem consentimento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O valor desses dados é enorme e está é negociado nos bastidores através de trocas, cruzamentos e venda</a:t>
            </a:r>
          </a:p>
          <a:p>
            <a:pPr marL="285750" indent="-285750">
              <a:buFont typeface="Arial" charset="0"/>
              <a:buChar char="•"/>
            </a:pP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00419" y="2177487"/>
            <a:ext cx="8345912" cy="2809380"/>
          </a:xfrm>
        </p:spPr>
        <p:txBody>
          <a:bodyPr/>
          <a:lstStyle/>
          <a:p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Contexto</a:t>
            </a:r>
            <a:r>
              <a:rPr lang="pt-PT" smtClean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pt-PT" smtClean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pt-PT" smtClean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pt-PT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pt-PT">
                <a:latin typeface="Comic Sans MS" charset="0"/>
                <a:ea typeface="Comic Sans MS" charset="0"/>
                <a:cs typeface="Comic Sans MS" charset="0"/>
              </a:rPr>
            </a:br>
            <a:r>
              <a:rPr lang="pt-PT" smtClean="0">
                <a:latin typeface="Comic Sans MS" charset="0"/>
                <a:ea typeface="Comic Sans MS" charset="0"/>
                <a:cs typeface="Comic Sans MS" charset="0"/>
              </a:rPr>
              <a:t>Internet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Society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Privacidade e Consentimento na WEB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uk-UA" altLang="en-US" smtClean="0">
                <a:solidFill>
                  <a:srgbClr val="EEF2EC"/>
                </a:solidFill>
              </a:rPr>
              <a:pPr/>
              <a:t>2</a:t>
            </a:fld>
            <a:endParaRPr lang="uk-UA" altLang="en-US" dirty="0">
              <a:solidFill>
                <a:srgbClr val="EEF2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smtClean="0"/>
              <a:pPr/>
              <a:t>20</a:t>
            </a:fld>
            <a:endParaRPr lang="en-GB" alt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05359" y="268816"/>
            <a:ext cx="8340972" cy="1467206"/>
          </a:xfrm>
        </p:spPr>
        <p:txBody>
          <a:bodyPr anchor="ctr"/>
          <a:lstStyle/>
          <a:p>
            <a:pPr algn="ctr" fontAlgn="ctr"/>
            <a:r>
              <a:rPr lang="pt-PT" sz="32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O Rastreamento por sector de atividade (tem relação com a capacidade de o sector faturar pelo serviço que presta?)</a:t>
            </a:r>
            <a:endParaRPr lang="pt-PT" sz="32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8" name="Content Placeholder 60"/>
          <p:cNvSpPr txBox="1">
            <a:spLocks/>
          </p:cNvSpPr>
          <p:nvPr/>
        </p:nvSpPr>
        <p:spPr>
          <a:xfrm>
            <a:off x="685800" y="5361782"/>
            <a:ext cx="8204937" cy="106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ts val="900"/>
              </a:spcAft>
              <a:buFont typeface="Arial" charset="0"/>
              <a:defRPr sz="1800" b="0" i="0" kern="1200" spc="15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.AppleSystemUIFont" charset="0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202500" indent="-202500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SzPct val="72000"/>
              <a:buFont typeface=".AppleSystemUIFont" charset="0"/>
              <a:buChar char="—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417488" indent="-175444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SzPct val="90000"/>
              <a:buFont typeface=".AppleSystemUIFont" charset="0"/>
              <a:buChar char="–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579488" indent="-148444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ts val="1125"/>
              </a:spcAft>
              <a:buSzPct val="75000"/>
              <a:buFont typeface="Arial" charset="0"/>
              <a:buChar char="•"/>
              <a:defRPr sz="1600" kern="1200" spc="15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9005" y="5782251"/>
            <a:ext cx="794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Steven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Englehardt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Arvind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Narayanan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, “Online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Tracking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: A 1-million-site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Measurement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Analysis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,” in ACM CCS 2016</a:t>
            </a:r>
            <a:endParaRPr lang="pt-PT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736022"/>
            <a:ext cx="6510867" cy="36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A Teoria da Privacidade e a Prática da sua Violação na Internet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21</a:t>
            </a:fld>
            <a:endParaRPr lang="uk-UA" altLang="en-US" dirty="0"/>
          </a:p>
        </p:txBody>
      </p:sp>
      <p:sp>
        <p:nvSpPr>
          <p:cNvPr id="9" name="Content Placeholder 60"/>
          <p:cNvSpPr>
            <a:spLocks noGrp="1"/>
          </p:cNvSpPr>
          <p:nvPr>
            <p:ph idx="1"/>
          </p:nvPr>
        </p:nvSpPr>
        <p:spPr>
          <a:xfrm>
            <a:off x="313267" y="1652125"/>
            <a:ext cx="8433064" cy="4776457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Wikipedia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não usa cookies na parte de consultas</a:t>
            </a: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A ICANN explica claramente para que servem os 3 cookies que usa</a:t>
            </a: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Alguns sites apresentam de forma mais ou menos clara a razão pela qual usam cookies</a:t>
            </a: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Muitos sites não mostram nada</a:t>
            </a: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Muitos refugiam-se em contratos impossíveis de ler pelos utilizadores</a:t>
            </a:r>
          </a:p>
          <a:p>
            <a:pPr marL="285750" indent="-285750">
              <a:buFont typeface="Arial" charset="0"/>
              <a:buChar char="•"/>
            </a:pPr>
            <a:endParaRPr lang="pt-PT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O rastreamento, a identificação e a troca e venda de dados dos utilizadores é no essencial uma indústria opaca e sem escrutínio público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O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impacto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economia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dos cliques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vai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muito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para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além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da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privacidade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e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pode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vir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tornar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-se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muito</a:t>
            </a:r>
            <a:r>
              <a:rPr lang="en-GB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GB" dirty="0" err="1" smtClean="0">
                <a:latin typeface="Comic Sans MS" charset="0"/>
                <a:ea typeface="Comic Sans MS" charset="0"/>
                <a:cs typeface="Comic Sans MS" charset="0"/>
              </a:rPr>
              <a:t>significativo</a:t>
            </a:r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Que Fazer individualmente?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22</a:t>
            </a:fld>
            <a:endParaRPr lang="uk-UA" altLang="en-US" dirty="0"/>
          </a:p>
        </p:txBody>
      </p:sp>
      <p:sp>
        <p:nvSpPr>
          <p:cNvPr id="9" name="Content Placeholder 60"/>
          <p:cNvSpPr>
            <a:spLocks noGrp="1"/>
          </p:cNvSpPr>
          <p:nvPr>
            <p:ph idx="1"/>
          </p:nvPr>
        </p:nvSpPr>
        <p:spPr>
          <a:xfrm>
            <a:off x="313267" y="1238481"/>
            <a:ext cx="8433064" cy="4776457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Solução extrema: tornar-se um ermita da WEB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Ou desativar todos os cookies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Ou usar ferramentas e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plugins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como o “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Ghostery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”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b="1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Todas estas soluções são ineficazes e limitam o utilizador em mais ou menos casos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b="1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Em certas situações impedem o funcionamento dos serviços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23</a:t>
            </a:fld>
            <a:endParaRPr lang="uk-U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305872"/>
            <a:ext cx="7150101" cy="4764872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E </a:t>
            </a:r>
            <a:r>
              <a:rPr lang="pt-PT" sz="3600" b="1" dirty="0" err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Colectivamente</a:t>
            </a:r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2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Linhas de Ação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24</a:t>
            </a:fld>
            <a:endParaRPr lang="uk-UA" altLang="en-US" dirty="0"/>
          </a:p>
        </p:txBody>
      </p:sp>
      <p:sp>
        <p:nvSpPr>
          <p:cNvPr id="9" name="Content Placeholder 60"/>
          <p:cNvSpPr>
            <a:spLocks noGrp="1"/>
          </p:cNvSpPr>
          <p:nvPr>
            <p:ph idx="1"/>
          </p:nvPr>
        </p:nvSpPr>
        <p:spPr>
          <a:xfrm>
            <a:off x="313267" y="1407814"/>
            <a:ext cx="8433064" cy="4776457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Debater, debater, conhecer, conhecer, ... A maioria das entidades públicas estão a leste da questão</a:t>
            </a: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Educar, educar, educar, ... </a:t>
            </a:r>
            <a:r>
              <a:rPr lang="pt-PT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privacidade deixou de ter valor? É claro que tem cada vez mais valor, senão não se investia tanto em a violar</a:t>
            </a:r>
            <a:endParaRPr lang="pt-PT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O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Big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Brother</a:t>
            </a: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 nem está nos Estados na maioria das vezes (na maioria dos casos porque nem sequer têm dinheiro para isso ou capacidade para competirem) </a:t>
            </a:r>
          </a:p>
          <a:p>
            <a:pPr marL="285750" indent="-285750">
              <a:buFont typeface="Arial" charset="0"/>
              <a:buChar char="•"/>
            </a:pPr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Tem de haver regulação mais realista (sobretudo auto regulação), regras de conduta por sectores e atingir-se uma fase em que o que os prevaricadores perdem é superior ao que ganham com essas práticas</a:t>
            </a:r>
          </a:p>
          <a:p>
            <a:pPr marL="285750" indent="-285750">
              <a:buFont typeface="Arial" charset="0"/>
              <a:buChar char="•"/>
            </a:pPr>
            <a:r>
              <a:rPr lang="pt-PT" b="1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Estamos perante uma questão de fundo, cuja solução não pode ser atingida sem ações de fundo, multifacetadas e continuadas por muito tempo</a:t>
            </a:r>
            <a:endParaRPr lang="pt-PT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>
                <a:solidFill>
                  <a:schemeClr val="bg1"/>
                </a:solidFill>
              </a:rPr>
              <a:pPr/>
              <a:t>25</a:t>
            </a:fld>
            <a:endParaRPr lang="uk-UA" alt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96036" y="3598746"/>
            <a:ext cx="4772863" cy="1125654"/>
          </a:xfrm>
        </p:spPr>
        <p:txBody>
          <a:bodyPr/>
          <a:lstStyle/>
          <a:p>
            <a:r>
              <a:rPr lang="en-GB" dirty="0" smtClean="0">
                <a:solidFill>
                  <a:srgbClr val="EEF2EC"/>
                </a:solidFill>
              </a:rPr>
              <a:t>José </a:t>
            </a:r>
            <a:r>
              <a:rPr lang="en-GB" dirty="0" err="1" smtClean="0">
                <a:solidFill>
                  <a:srgbClr val="EEF2EC"/>
                </a:solidFill>
              </a:rPr>
              <a:t>Legatheaux</a:t>
            </a:r>
            <a:r>
              <a:rPr lang="en-GB" dirty="0" smtClean="0">
                <a:solidFill>
                  <a:srgbClr val="EEF2EC"/>
                </a:solidFill>
              </a:rPr>
              <a:t> Martins</a:t>
            </a:r>
          </a:p>
          <a:p>
            <a:pPr lvl="1"/>
            <a:r>
              <a:rPr lang="en-GB" dirty="0" err="1" smtClean="0">
                <a:solidFill>
                  <a:srgbClr val="EEF2EC"/>
                </a:solidFill>
              </a:rPr>
              <a:t>Presidente</a:t>
            </a:r>
            <a:r>
              <a:rPr lang="en-GB" dirty="0" smtClean="0">
                <a:solidFill>
                  <a:srgbClr val="EEF2EC"/>
                </a:solidFill>
              </a:rPr>
              <a:t> da </a:t>
            </a:r>
            <a:r>
              <a:rPr lang="en-GB" dirty="0" err="1" smtClean="0">
                <a:solidFill>
                  <a:srgbClr val="EEF2EC"/>
                </a:solidFill>
              </a:rPr>
              <a:t>Direção</a:t>
            </a:r>
            <a:r>
              <a:rPr lang="en-GB" dirty="0" smtClean="0">
                <a:solidFill>
                  <a:srgbClr val="EEF2EC"/>
                </a:solidFill>
              </a:rPr>
              <a:t> do Portuguese Chapter da ISOC</a:t>
            </a:r>
          </a:p>
          <a:p>
            <a:pPr marL="0" lvl="2" indent="0">
              <a:buNone/>
            </a:pPr>
            <a:r>
              <a:rPr lang="en-GB" dirty="0" err="1">
                <a:solidFill>
                  <a:srgbClr val="EEF2EC"/>
                </a:solidFill>
              </a:rPr>
              <a:t>j</a:t>
            </a:r>
            <a:r>
              <a:rPr lang="en-GB" dirty="0" err="1" smtClean="0">
                <a:solidFill>
                  <a:srgbClr val="EEF2EC"/>
                </a:solidFill>
              </a:rPr>
              <a:t>ose.legatheaux@isoc.org</a:t>
            </a:r>
            <a:endParaRPr lang="en-GB" dirty="0" smtClean="0">
              <a:solidFill>
                <a:srgbClr val="EEF2EC"/>
              </a:solidFill>
            </a:endParaRPr>
          </a:p>
          <a:p>
            <a:endParaRPr lang="en-GB" dirty="0">
              <a:solidFill>
                <a:srgbClr val="EEF2EC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96036" y="5306518"/>
            <a:ext cx="4193894" cy="751382"/>
          </a:xfrm>
        </p:spPr>
        <p:txBody>
          <a:bodyPr/>
          <a:lstStyle/>
          <a:p>
            <a:r>
              <a:rPr lang="en-GB" dirty="0" err="1" smtClean="0">
                <a:solidFill>
                  <a:srgbClr val="EEF2EC"/>
                </a:solidFill>
              </a:rPr>
              <a:t>Visite-nos</a:t>
            </a:r>
            <a:r>
              <a:rPr lang="en-GB" dirty="0" smtClean="0">
                <a:solidFill>
                  <a:srgbClr val="EEF2EC"/>
                </a:solidFill>
              </a:rPr>
              <a:t> </a:t>
            </a:r>
            <a:r>
              <a:rPr lang="en-GB" dirty="0" err="1" smtClean="0">
                <a:solidFill>
                  <a:srgbClr val="EEF2EC"/>
                </a:solidFill>
              </a:rPr>
              <a:t>em</a:t>
            </a:r>
            <a:r>
              <a:rPr lang="en-GB" dirty="0" smtClean="0">
                <a:solidFill>
                  <a:srgbClr val="EEF2EC"/>
                </a:solidFill>
              </a:rPr>
              <a:t>: </a:t>
            </a:r>
            <a:r>
              <a:rPr lang="en-GB" dirty="0" err="1" smtClean="0">
                <a:solidFill>
                  <a:srgbClr val="EEF2EC"/>
                </a:solidFill>
              </a:rPr>
              <a:t>www.isoc.pt</a:t>
            </a:r>
            <a:endParaRPr lang="en-GB" dirty="0" smtClean="0">
              <a:solidFill>
                <a:srgbClr val="EEF2E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0860" y="3338769"/>
            <a:ext cx="3073163" cy="902123"/>
          </a:xfrm>
        </p:spPr>
        <p:txBody>
          <a:bodyPr/>
          <a:lstStyle/>
          <a:p>
            <a:pPr lvl="1"/>
            <a:r>
              <a:rPr lang="pt-PT" dirty="0" smtClean="0"/>
              <a:t>Contacte a direção do </a:t>
            </a:r>
            <a:r>
              <a:rPr lang="pt-PT" dirty="0" err="1" smtClean="0"/>
              <a:t>Chapter</a:t>
            </a:r>
            <a:r>
              <a:rPr lang="pt-PT" dirty="0" smtClean="0"/>
              <a:t> Português da Internet </a:t>
            </a:r>
            <a:r>
              <a:rPr lang="pt-PT" dirty="0" err="1" smtClean="0"/>
              <a:t>Society</a:t>
            </a:r>
            <a:r>
              <a:rPr lang="pt-PT" dirty="0" smtClean="0"/>
              <a:t> via o e-mail </a:t>
            </a:r>
            <a:r>
              <a:rPr lang="pt-PT" dirty="0" err="1" smtClean="0"/>
              <a:t>direcao@isoc.pt</a:t>
            </a:r>
            <a:endParaRPr lang="pt-PT" dirty="0" smtClean="0"/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B873D286-0E97-D04A-A35B-C569488A2D44}" type="slidenum">
              <a:rPr lang="uk-UA" altLang="en-US" smtClean="0">
                <a:solidFill>
                  <a:schemeClr val="bg1"/>
                </a:solidFill>
              </a:rPr>
              <a:pPr/>
              <a:t>26</a:t>
            </a:fld>
            <a:endParaRPr lang="uk-UA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731" y="348021"/>
            <a:ext cx="8340972" cy="563672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Internet </a:t>
            </a:r>
            <a:r>
              <a:rPr lang="pt-PT" sz="3600" b="1" dirty="0" err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Society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3</a:t>
            </a:fld>
            <a:endParaRPr lang="uk-UA" altLang="en-US" dirty="0"/>
          </a:p>
        </p:txBody>
      </p:sp>
      <p:sp>
        <p:nvSpPr>
          <p:cNvPr id="61" name="Content Placeholder 60"/>
          <p:cNvSpPr>
            <a:spLocks noGrp="1"/>
          </p:cNvSpPr>
          <p:nvPr>
            <p:ph idx="21"/>
          </p:nvPr>
        </p:nvSpPr>
        <p:spPr>
          <a:xfrm>
            <a:off x="568654" y="1244600"/>
            <a:ext cx="8177677" cy="5097464"/>
          </a:xfrm>
        </p:spPr>
        <p:txBody>
          <a:bodyPr anchor="ctr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Organização: internacional</a:t>
            </a: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pt-PT" sz="2000" u="sng" dirty="0" smtClean="0">
                <a:latin typeface="Comic Sans MS" charset="0"/>
                <a:ea typeface="Comic Sans MS" charset="0"/>
                <a:cs typeface="Comic Sans MS" charset="0"/>
              </a:rPr>
              <a:t>independente</a:t>
            </a: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e sem fins lucrativos que trabalha para o desenvolvimento e evolução da Internet de forma aberta, inclusiva, segura e confiável para toda a gente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Fundada em 1992 por pioneiros da 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Internet (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Vint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Cerf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e outros)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Financiada pela gestão do .ORG e por inúmeros 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donativos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i="1" dirty="0" err="1" smtClean="0">
                <a:latin typeface="Comic Sans MS" charset="0"/>
                <a:ea typeface="Comic Sans MS" charset="0"/>
                <a:cs typeface="Comic Sans MS" charset="0"/>
              </a:rPr>
              <a:t>Home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do IETF (Internet </a:t>
            </a:r>
            <a:r>
              <a:rPr lang="pt-PT" sz="2000" dirty="0" err="1">
                <a:latin typeface="Comic Sans MS" charset="0"/>
                <a:ea typeface="Comic Sans MS" charset="0"/>
                <a:cs typeface="Comic Sans MS" charset="0"/>
              </a:rPr>
              <a:t>Engineering</a:t>
            </a: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dirty="0" err="1">
                <a:latin typeface="Comic Sans MS" charset="0"/>
                <a:ea typeface="Comic Sans MS" charset="0"/>
                <a:cs typeface="Comic Sans MS" charset="0"/>
              </a:rPr>
              <a:t>Task</a:t>
            </a:r>
            <a:r>
              <a:rPr lang="pt-PT" sz="2000" dirty="0">
                <a:latin typeface="Comic Sans MS" charset="0"/>
                <a:ea typeface="Comic Sans MS" charset="0"/>
                <a:cs typeface="Comic Sans MS" charset="0"/>
              </a:rPr>
              <a:t> Force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488250" lvl="2" indent="-285750">
              <a:buFont typeface="Arial" charset="0"/>
              <a:buChar char="•"/>
            </a:pPr>
            <a:r>
              <a:rPr lang="pt-PT" sz="1800" dirty="0" smtClean="0">
                <a:latin typeface="Comic Sans MS" charset="0"/>
                <a:ea typeface="Comic Sans MS" charset="0"/>
                <a:cs typeface="Comic Sans MS" charset="0"/>
              </a:rPr>
              <a:t>145 membros institucionais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1800" dirty="0" smtClean="0">
                <a:latin typeface="Comic Sans MS" charset="0"/>
                <a:ea typeface="Comic Sans MS" charset="0"/>
                <a:cs typeface="Comic Sans MS" charset="0"/>
              </a:rPr>
              <a:t>Mais de 100 </a:t>
            </a:r>
            <a:r>
              <a:rPr lang="pt-PT" sz="1800" dirty="0" err="1" smtClean="0">
                <a:latin typeface="Comic Sans MS" charset="0"/>
                <a:ea typeface="Comic Sans MS" charset="0"/>
                <a:cs typeface="Comic Sans MS" charset="0"/>
              </a:rPr>
              <a:t>Chapters</a:t>
            </a:r>
            <a:r>
              <a:rPr lang="pt-PT" sz="1800" dirty="0" smtClean="0">
                <a:latin typeface="Comic Sans MS" charset="0"/>
                <a:ea typeface="Comic Sans MS" charset="0"/>
                <a:cs typeface="Comic Sans MS" charset="0"/>
              </a:rPr>
              <a:t> no mundo inteiro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1800" dirty="0" smtClean="0">
                <a:latin typeface="Comic Sans MS" charset="0"/>
                <a:ea typeface="Comic Sans MS" charset="0"/>
                <a:cs typeface="Comic Sans MS" charset="0"/>
              </a:rPr>
              <a:t>Mais de 80.000 membros individuais (muito heterogéneos)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1800" dirty="0" smtClean="0">
                <a:latin typeface="Comic Sans MS" charset="0"/>
                <a:ea typeface="Comic Sans MS" charset="0"/>
                <a:cs typeface="Comic Sans MS" charset="0"/>
              </a:rPr>
              <a:t>5 escritórios regionais: Europa, África, América Latina e Caribe, América do Norte e Ásia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97769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Internet </a:t>
            </a:r>
            <a:r>
              <a:rPr lang="pt-PT" sz="3600" b="1" dirty="0" err="1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Society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Content Placeholder 60"/>
          <p:cNvSpPr>
            <a:spLocks noGrp="1"/>
          </p:cNvSpPr>
          <p:nvPr>
            <p:ph idx="1"/>
          </p:nvPr>
        </p:nvSpPr>
        <p:spPr>
          <a:xfrm>
            <a:off x="405359" y="1184058"/>
            <a:ext cx="8468445" cy="4969970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800" dirty="0" smtClean="0">
                <a:latin typeface="Comic Sans MS" charset="0"/>
                <a:ea typeface="Comic Sans MS" charset="0"/>
                <a:cs typeface="Comic Sans MS" charset="0"/>
              </a:rPr>
              <a:t>Visão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A Internet é de todos e pertence a todos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A internet tem de ser aberta e confiável para toda a </a:t>
            </a: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gente</a:t>
            </a:r>
          </a:p>
          <a:p>
            <a:pPr marL="488250" lvl="2" indent="-285750">
              <a:buFont typeface="Arial" charset="0"/>
              <a:buChar char="•"/>
            </a:pPr>
            <a:endParaRPr lang="pt-PT" sz="2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800" dirty="0" smtClean="0">
                <a:latin typeface="Comic Sans MS" charset="0"/>
                <a:ea typeface="Comic Sans MS" charset="0"/>
                <a:cs typeface="Comic Sans MS" charset="0"/>
              </a:rPr>
              <a:t>Vetores de atuação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Normas (via IETF)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Desenvolvimento e âmbito </a:t>
            </a: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da Internet (via </a:t>
            </a: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cursos, projetos, ...)</a:t>
            </a:r>
          </a:p>
          <a:p>
            <a:pPr marL="488250" lvl="2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Promoção de políticas públicas (debates, análises, intervenções junto dos órgãos</a:t>
            </a:r>
            <a:r>
              <a:rPr lang="pt-PT" sz="2400" dirty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 etc.)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0892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97769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Privacidade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Content Placeholder 60"/>
          <p:cNvSpPr>
            <a:spLocks noGrp="1"/>
          </p:cNvSpPr>
          <p:nvPr>
            <p:ph idx="1"/>
          </p:nvPr>
        </p:nvSpPr>
        <p:spPr>
          <a:xfrm>
            <a:off x="405359" y="1184058"/>
            <a:ext cx="8468445" cy="4969970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É um conceito lato e complexo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Nasceu com a organização social urbana e com  a existência de políticas (e.g. cidades com leis) em que os cidadãos passaram a ter relações reguladas e atividades públicas</a:t>
            </a:r>
          </a:p>
          <a:p>
            <a:pPr marL="285750" indent="-285750">
              <a:buFont typeface="Arial" charset="0"/>
              <a:buChar char="•"/>
            </a:pPr>
            <a:endParaRPr lang="pt-PT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Publilius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sz="2000" dirty="0" err="1" smtClean="0">
                <a:latin typeface="Comic Sans MS" charset="0"/>
                <a:ea typeface="Comic Sans MS" charset="0"/>
                <a:cs typeface="Comic Sans MS" charset="0"/>
              </a:rPr>
              <a:t>Syrus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 (escritor romano do Séc. I): </a:t>
            </a:r>
            <a:r>
              <a:rPr lang="pt-PT" sz="20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“Não consideres como amigo, aquele que revela publicamente a tua privacidade” </a:t>
            </a:r>
            <a:endParaRPr lang="pt-PT" sz="20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Apesar de o conceito estar a evoluir, o controlo da informação que os outros possuem sobre nós é fundamental </a:t>
            </a:r>
            <a:r>
              <a:rPr lang="pt-PT" sz="2000" dirty="0" smtClean="0">
                <a:solidFill>
                  <a:schemeClr val="tx2"/>
                </a:solidFill>
                <a:latin typeface="Comic Sans MS" charset="0"/>
                <a:ea typeface="Comic Sans MS" charset="0"/>
                <a:cs typeface="Comic Sans MS" charset="0"/>
              </a:rPr>
              <a:t>para nos defendermos, para negociarmos, para fazermos contratos, etc.</a:t>
            </a:r>
            <a:endParaRPr lang="en-GB" sz="2000" dirty="0">
              <a:solidFill>
                <a:schemeClr val="tx2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514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Direito Consignado na Lei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Content Placeholder 60"/>
          <p:cNvSpPr>
            <a:spLocks noGrp="1"/>
          </p:cNvSpPr>
          <p:nvPr>
            <p:ph idx="1"/>
          </p:nvPr>
        </p:nvSpPr>
        <p:spPr>
          <a:xfrm>
            <a:off x="405359" y="1106583"/>
            <a:ext cx="8468445" cy="4969970"/>
          </a:xfrm>
        </p:spPr>
        <p:txBody>
          <a:bodyPr anchor="t"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Article 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12 of United 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Nations Declaration of Human 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Rights</a:t>
            </a:r>
          </a:p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Article 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8 of the European Convention on 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Human Rights</a:t>
            </a:r>
            <a:endParaRPr lang="is-IS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is-IS" dirty="0" smtClean="0">
                <a:latin typeface="Comic Sans MS" charset="0"/>
                <a:ea typeface="Comic Sans MS" charset="0"/>
                <a:cs typeface="Comic Sans MS" charset="0"/>
              </a:rPr>
              <a:t>Artigo </a:t>
            </a:r>
            <a:r>
              <a:rPr lang="is-IS" dirty="0">
                <a:latin typeface="Comic Sans MS" charset="0"/>
                <a:ea typeface="Comic Sans MS" charset="0"/>
                <a:cs typeface="Comic Sans MS" charset="0"/>
              </a:rPr>
              <a:t>35º da Constituição da República Portuguesa</a:t>
            </a:r>
          </a:p>
          <a:p>
            <a:r>
              <a:rPr lang="pt-PT" dirty="0">
                <a:latin typeface="Comic Sans MS" charset="0"/>
                <a:ea typeface="Comic Sans MS" charset="0"/>
                <a:cs typeface="Comic Sans MS" charset="0"/>
              </a:rPr>
              <a:t>Lei de proteção de dados – Lei n.º  67/98 de 26 de Outubro</a:t>
            </a:r>
          </a:p>
          <a:p>
            <a:r>
              <a:rPr lang="pt-PT" dirty="0">
                <a:latin typeface="Comic Sans MS" charset="0"/>
                <a:ea typeface="Comic Sans MS" charset="0"/>
                <a:cs typeface="Comic Sans MS" charset="0"/>
              </a:rPr>
              <a:t>Regulamento EU 2016/67 – General Data </a:t>
            </a:r>
            <a:r>
              <a:rPr lang="pt-PT" dirty="0" err="1">
                <a:latin typeface="Comic Sans MS" charset="0"/>
                <a:ea typeface="Comic Sans MS" charset="0"/>
                <a:cs typeface="Comic Sans MS" charset="0"/>
              </a:rPr>
              <a:t>Protection</a:t>
            </a:r>
            <a:r>
              <a:rPr lang="pt-PT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pt-PT" dirty="0" err="1">
                <a:latin typeface="Comic Sans MS" charset="0"/>
                <a:ea typeface="Comic Sans MS" charset="0"/>
                <a:cs typeface="Comic Sans MS" charset="0"/>
              </a:rPr>
              <a:t>Regulation</a:t>
            </a:r>
            <a:r>
              <a:rPr lang="pt-PT" dirty="0">
                <a:latin typeface="Comic Sans MS" charset="0"/>
                <a:ea typeface="Comic Sans MS" charset="0"/>
                <a:cs typeface="Comic Sans MS" charset="0"/>
              </a:rPr>
              <a:t> (GDPR)</a:t>
            </a:r>
          </a:p>
          <a:p>
            <a:endParaRPr lang="pt-PT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pt-PT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pt-PT" dirty="0" smtClean="0">
                <a:latin typeface="Comic Sans MS" charset="0"/>
                <a:ea typeface="Comic Sans MS" charset="0"/>
                <a:cs typeface="Comic Sans MS" charset="0"/>
              </a:rPr>
              <a:t>E </a:t>
            </a:r>
            <a:r>
              <a:rPr lang="pt-PT" dirty="0" err="1" smtClean="0">
                <a:latin typeface="Comic Sans MS" charset="0"/>
                <a:ea typeface="Comic Sans MS" charset="0"/>
                <a:cs typeface="Comic Sans MS" charset="0"/>
              </a:rPr>
              <a:t>naWeb</a:t>
            </a:r>
            <a:r>
              <a:rPr lang="pt-PT" dirty="0"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  <a:p>
            <a:pPr lvl="2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EU legislation on cookies</a:t>
            </a:r>
            <a:endParaRPr lang="en-GB" dirty="0">
              <a:latin typeface="Comic Sans MS" charset="0"/>
              <a:ea typeface="Comic Sans MS" charset="0"/>
              <a:cs typeface="Comic Sans MS" charset="0"/>
            </a:endParaRPr>
          </a:p>
          <a:p>
            <a:pPr lvl="2"/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EUROPA websites must follow the Commission's guidelines on 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  <a:hlinkClick r:id="rId3"/>
              </a:rPr>
              <a:t>privacy and data protection</a:t>
            </a:r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 and inform users that cookies are not being used to gather information 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unnecessarily</a:t>
            </a:r>
            <a:endParaRPr lang="is-I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54245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A teoria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Content Placeholder 60"/>
          <p:cNvSpPr>
            <a:spLocks noGrp="1"/>
          </p:cNvSpPr>
          <p:nvPr>
            <p:ph idx="1"/>
          </p:nvPr>
        </p:nvSpPr>
        <p:spPr>
          <a:xfrm>
            <a:off x="405359" y="1106583"/>
            <a:ext cx="8468445" cy="561350"/>
          </a:xfrm>
        </p:spPr>
        <p:txBody>
          <a:bodyPr anchor="t"/>
          <a:lstStyle/>
          <a:p>
            <a:r>
              <a:rPr lang="pt-PT">
                <a:latin typeface="Comic Sans MS" charset="0"/>
                <a:ea typeface="Comic Sans MS" charset="0"/>
                <a:cs typeface="Comic Sans MS" charset="0"/>
              </a:rPr>
              <a:t>Lei n.º  67/98 de 26 de Outubro</a:t>
            </a:r>
            <a:endParaRPr lang="is-I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7</a:t>
            </a:fld>
            <a:endParaRPr lang="uk-U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7" y="1541464"/>
            <a:ext cx="6184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Exportação de Dados e Anonimização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8</a:t>
            </a:fld>
            <a:endParaRPr lang="uk-UA" altLang="en-US" dirty="0"/>
          </a:p>
        </p:txBody>
      </p:sp>
      <p:sp>
        <p:nvSpPr>
          <p:cNvPr id="8" name="Content Placeholder 60"/>
          <p:cNvSpPr>
            <a:spLocks noGrp="1"/>
          </p:cNvSpPr>
          <p:nvPr>
            <p:ph idx="1"/>
          </p:nvPr>
        </p:nvSpPr>
        <p:spPr>
          <a:xfrm>
            <a:off x="405359" y="1303866"/>
            <a:ext cx="8468445" cy="5211235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Certos dados recolhidos pelos serviços podem ser muito úteis para estudos</a:t>
            </a:r>
          </a:p>
          <a:p>
            <a:pPr marL="703238" lvl="3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Na saúde</a:t>
            </a:r>
          </a:p>
          <a:p>
            <a:pPr marL="703238" lvl="3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Para estudos de sociológicos</a:t>
            </a:r>
          </a:p>
          <a:p>
            <a:pPr marL="703238" lvl="3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Para estudos de mercado, ...</a:t>
            </a:r>
          </a:p>
          <a:p>
            <a:pPr marL="285750" lvl="1" indent="-285750">
              <a:buFont typeface="Arial" charset="0"/>
              <a:buChar char="•"/>
            </a:pPr>
            <a:endParaRPr lang="pt-PT" sz="1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pt-PT" sz="2400" dirty="0" smtClean="0">
                <a:latin typeface="Comic Sans MS" charset="0"/>
                <a:ea typeface="Comic Sans MS" charset="0"/>
                <a:cs typeface="Comic Sans MS" charset="0"/>
              </a:rPr>
              <a:t>A Lei estipula que essa exportação pode ser autorizada caso a caso e seguir regras de anonimização para não ferir a privacidade dos utentes</a:t>
            </a:r>
          </a:p>
          <a:p>
            <a:pPr marL="703238" lvl="3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Requer a utilização de números aleatórios e outros mecanismos sofisticados </a:t>
            </a:r>
          </a:p>
          <a:p>
            <a:pPr marL="703238" lvl="3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Com o objetivo de que evitar identificar as pessoas que deram origem aos dados recolhidos</a:t>
            </a: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5359" y="313102"/>
            <a:ext cx="8340972" cy="598254"/>
          </a:xfrm>
        </p:spPr>
        <p:txBody>
          <a:bodyPr anchor="ctr"/>
          <a:lstStyle/>
          <a:p>
            <a:pPr algn="ctr" fontAlgn="ctr"/>
            <a:r>
              <a:rPr lang="pt-PT" sz="3600" b="1" dirty="0" smtClean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A Prática na Web (cena 1)</a:t>
            </a:r>
            <a:endParaRPr lang="pt-PT" sz="3600" b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1B9DAF51-8D87-5841-9908-36CCDB1F3698}" type="slidenum">
              <a:rPr lang="uk-UA" altLang="en-US" smtClean="0"/>
              <a:pPr/>
              <a:t>9</a:t>
            </a:fld>
            <a:endParaRPr lang="uk-U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7" y="911356"/>
            <a:ext cx="6916329" cy="3941234"/>
          </a:xfrm>
          <a:prstGeom prst="rect">
            <a:avLst/>
          </a:prstGeom>
        </p:spPr>
      </p:pic>
      <p:sp>
        <p:nvSpPr>
          <p:cNvPr id="8" name="Content Placeholder 60"/>
          <p:cNvSpPr>
            <a:spLocks noGrp="1"/>
          </p:cNvSpPr>
          <p:nvPr>
            <p:ph idx="1"/>
          </p:nvPr>
        </p:nvSpPr>
        <p:spPr>
          <a:xfrm>
            <a:off x="405359" y="4919133"/>
            <a:ext cx="8468445" cy="1234895"/>
          </a:xfrm>
        </p:spPr>
        <p:txBody>
          <a:bodyPr anchor="t"/>
          <a:lstStyle/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Consentimento contratual: os dados que eu guardo sobre si ..</a:t>
            </a:r>
          </a:p>
          <a:p>
            <a:pPr marL="285750" indent="-285750">
              <a:buFont typeface="Arial" charset="0"/>
              <a:buChar char="•"/>
            </a:pP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Consentimento </a:t>
            </a:r>
            <a:r>
              <a:rPr lang="pt-PT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informal / contratual</a:t>
            </a:r>
            <a:r>
              <a:rPr lang="pt-PT" sz="2000" dirty="0" smtClean="0">
                <a:latin typeface="Comic Sans MS" charset="0"/>
                <a:ea typeface="Comic Sans MS" charset="0"/>
                <a:cs typeface="Comic Sans MS" charset="0"/>
              </a:rPr>
              <a:t>: os cookies que eu guardo sobre si e que eu lhe envio, e você mos recorda sempre que cá vier</a:t>
            </a:r>
            <a:endParaRPr lang="en-GB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-Lite4x3_Template_2016-08-01_EN_FINAL_v01" id="{2AD7267D-434C-5C45-960A-E99081CAFDEA}" vid="{4DE6BECA-3755-AC41-BF69-1F371569C8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6F6D5D"/>
    </a:dk2>
    <a:lt2>
      <a:srgbClr val="7C8F97"/>
    </a:lt2>
    <a:accent1>
      <a:srgbClr val="4B5A60"/>
    </a:accent1>
    <a:accent2>
      <a:srgbClr val="9C5238"/>
    </a:accent2>
    <a:accent3>
      <a:srgbClr val="FFFFFF"/>
    </a:accent3>
    <a:accent4>
      <a:srgbClr val="000000"/>
    </a:accent4>
    <a:accent5>
      <a:srgbClr val="B1B5B6"/>
    </a:accent5>
    <a:accent6>
      <a:srgbClr val="8D4932"/>
    </a:accent6>
    <a:hlink>
      <a:srgbClr val="524A82"/>
    </a:hlink>
    <a:folHlink>
      <a:srgbClr val="8F995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Presentation-Lite4x3_Template_2016-08-01_EN_FINAL_v01</Template>
  <TotalTime>2259</TotalTime>
  <Words>1378</Words>
  <Application>Microsoft Macintosh PowerPoint</Application>
  <PresentationFormat>On-screen Show (4:3)</PresentationFormat>
  <Paragraphs>181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.AppleSystemUIFont</vt:lpstr>
      <vt:lpstr>Calibri</vt:lpstr>
      <vt:lpstr>Calisto MT</vt:lpstr>
      <vt:lpstr>Comic Sans MS</vt:lpstr>
      <vt:lpstr>Hind Light</vt:lpstr>
      <vt:lpstr>Hind Medium</vt:lpstr>
      <vt:lpstr>ＭＳ Ｐゴシック</vt:lpstr>
      <vt:lpstr>Tahoma</vt:lpstr>
      <vt:lpstr>Times New Roman</vt:lpstr>
      <vt:lpstr>宋体</vt:lpstr>
      <vt:lpstr>Arial</vt:lpstr>
      <vt:lpstr>ISOC - Blue template</vt:lpstr>
      <vt:lpstr>Privacidade e Consentimento na Web A teoria e a Prática</vt:lpstr>
      <vt:lpstr>Contexto:   Internet Society, Privacidade e Consentimento na WEB</vt:lpstr>
      <vt:lpstr>Internet Society</vt:lpstr>
      <vt:lpstr>Internet Society</vt:lpstr>
      <vt:lpstr>Privacidade</vt:lpstr>
      <vt:lpstr>Direito Consignado na Lei</vt:lpstr>
      <vt:lpstr>A teoria</vt:lpstr>
      <vt:lpstr>Exportação de Dados e Anonimização</vt:lpstr>
      <vt:lpstr>A Prática na Web (cena 1)</vt:lpstr>
      <vt:lpstr>Cookies na Web</vt:lpstr>
      <vt:lpstr>Cookies de terceiras partes</vt:lpstr>
      <vt:lpstr>PowerPoint Presentation</vt:lpstr>
      <vt:lpstr>Exemplos de terceiras partes</vt:lpstr>
      <vt:lpstr>New Yorker 1993</vt:lpstr>
      <vt:lpstr>Mas em 2017</vt:lpstr>
      <vt:lpstr>Rastreamento Comportamental (behavioral tracking) </vt:lpstr>
      <vt:lpstr>PowerPoint Presentation</vt:lpstr>
      <vt:lpstr>O Rastreamento é generalizado</vt:lpstr>
      <vt:lpstr>A Economia dos Cliques</vt:lpstr>
      <vt:lpstr>O Rastreamento por sector de atividade (tem relação com a capacidade de o sector faturar pelo serviço que presta?)</vt:lpstr>
      <vt:lpstr>A Teoria da Privacidade e a Prática da sua Violação na Internet</vt:lpstr>
      <vt:lpstr>Que Fazer individualmente?</vt:lpstr>
      <vt:lpstr>E Colectivamente?</vt:lpstr>
      <vt:lpstr>Linhas de Ação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Legatheaux</dc:creator>
  <cp:lastModifiedBy>Microsoft Office User</cp:lastModifiedBy>
  <cp:revision>294</cp:revision>
  <cp:lastPrinted>2016-06-14T17:50:38Z</cp:lastPrinted>
  <dcterms:created xsi:type="dcterms:W3CDTF">2016-10-19T16:30:26Z</dcterms:created>
  <dcterms:modified xsi:type="dcterms:W3CDTF">2017-09-26T17:36:24Z</dcterms:modified>
</cp:coreProperties>
</file>