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53" r:id="rId2"/>
  </p:sldMasterIdLst>
  <p:notesMasterIdLst>
    <p:notesMasterId r:id="rId23"/>
  </p:notesMasterIdLst>
  <p:handoutMasterIdLst>
    <p:handoutMasterId r:id="rId24"/>
  </p:handoutMasterIdLst>
  <p:sldIdLst>
    <p:sldId id="397" r:id="rId3"/>
    <p:sldId id="445" r:id="rId4"/>
    <p:sldId id="435" r:id="rId5"/>
    <p:sldId id="410" r:id="rId6"/>
    <p:sldId id="446" r:id="rId7"/>
    <p:sldId id="448" r:id="rId8"/>
    <p:sldId id="447" r:id="rId9"/>
    <p:sldId id="417" r:id="rId10"/>
    <p:sldId id="416" r:id="rId11"/>
    <p:sldId id="437" r:id="rId12"/>
    <p:sldId id="427" r:id="rId13"/>
    <p:sldId id="429" r:id="rId14"/>
    <p:sldId id="414" r:id="rId15"/>
    <p:sldId id="433" r:id="rId16"/>
    <p:sldId id="434" r:id="rId17"/>
    <p:sldId id="438" r:id="rId18"/>
    <p:sldId id="440" r:id="rId19"/>
    <p:sldId id="441" r:id="rId20"/>
    <p:sldId id="442" r:id="rId21"/>
    <p:sldId id="403"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EFF"/>
    <a:srgbClr val="143E50"/>
    <a:srgbClr val="FFFFFF"/>
    <a:srgbClr val="EE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p:restoredTop sz="92526"/>
  </p:normalViewPr>
  <p:slideViewPr>
    <p:cSldViewPr snapToObjects="1">
      <p:cViewPr varScale="1">
        <p:scale>
          <a:sx n="107" d="100"/>
          <a:sy n="107" d="100"/>
        </p:scale>
        <p:origin x="888" y="1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0"/>
    </p:cViewPr>
  </p:sorterViewPr>
  <p:notesViewPr>
    <p:cSldViewPr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11/22/20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22/11/2020</a:t>
            </a:fld>
            <a:endParaRPr lang="en-GB"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a:p>
        </p:txBody>
      </p:sp>
    </p:spTree>
    <p:extLst>
      <p:ext uri="{BB962C8B-B14F-4D97-AF65-F5344CB8AC3E}">
        <p14:creationId xmlns:p14="http://schemas.microsoft.com/office/powerpoint/2010/main" val="1370410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3355853"/>
            <a:ext cx="11109600" cy="456728"/>
          </a:xfrm>
          <a:prstGeom prst="rect">
            <a:avLst/>
          </a:prstGeom>
        </p:spPr>
        <p:txBody>
          <a:bodyPr wrap="square" rIns="1728000">
            <a:spAutoFit/>
          </a:bodyPr>
          <a:lstStyle>
            <a:lvl1pPr>
              <a:defRPr lang="en-GB" sz="2800" dirty="0">
                <a:solidFill>
                  <a:schemeClr val="tx2"/>
                </a:solidFill>
                <a:latin typeface="+mn-lt"/>
                <a:ea typeface="+mj-ea"/>
                <a:cs typeface="+mj-cs"/>
              </a:defRPr>
            </a:lvl1pPr>
          </a:lstStyle>
          <a:p>
            <a:pPr lvl="0"/>
            <a:r>
              <a:rPr lang="en-US" dirty="0"/>
              <a:t>Click to edit Master subtitle style</a:t>
            </a:r>
            <a:endParaRPr lang="en-GB" dirty="0"/>
          </a:p>
        </p:txBody>
      </p:sp>
      <p:sp>
        <p:nvSpPr>
          <p:cNvPr id="2" name="Title 1"/>
          <p:cNvSpPr>
            <a:spLocks noGrp="1"/>
          </p:cNvSpPr>
          <p:nvPr>
            <p:ph type="ctrTitle"/>
          </p:nvPr>
        </p:nvSpPr>
        <p:spPr>
          <a:xfrm>
            <a:off x="540000" y="2856637"/>
            <a:ext cx="11109600" cy="536750"/>
          </a:xfrm>
        </p:spPr>
        <p:txBody>
          <a:bodyPr/>
          <a:lstStyle>
            <a:lvl1pPr algn="l">
              <a:lnSpc>
                <a:spcPct val="109000"/>
              </a:lnSpc>
              <a:defRPr sz="3200">
                <a:solidFill>
                  <a:srgbClr val="EEF2EC"/>
                </a:solidFill>
              </a:defRPr>
            </a:lvl1pPr>
          </a:lstStyle>
          <a:p>
            <a:r>
              <a:rPr lang="en-US" dirty="0"/>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43133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0694" cy="391517"/>
          </a:xfrm>
        </p:spPr>
        <p:txBody>
          <a:bodyPr/>
          <a:lstStyle/>
          <a:p>
            <a:r>
              <a:rPr lang="en-US" dirty="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FF8D7C12-E787-174C-812A-EC3C0082FBB9}" type="slidenum">
              <a:rPr lang="uk-UA" altLang="en-US"/>
              <a:pPr/>
              <a:t>‹#›</a:t>
            </a:fld>
            <a:endParaRPr lang="uk-UA" altLang="en-US"/>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860475" marR="0" indent="-285750" algn="l" defTabSz="914400" rtl="0" eaLnBrk="1" fontAlgn="base" latinLnBrk="0" hangingPunct="1">
              <a:lnSpc>
                <a:spcPct val="113000"/>
              </a:lnSpc>
              <a:spcBef>
                <a:spcPct val="0"/>
              </a:spcBef>
              <a:spcAft>
                <a:spcPts val="1500"/>
              </a:spcAft>
              <a:buClrTx/>
              <a:buSzPct val="75000"/>
              <a:buFont typeface="Arial" panose="020B0604020202020204" pitchFamily="34"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
        <p:nvSpPr>
          <p:cNvPr id="7" name="Content Placeholder 2">
            <a:extLst>
              <a:ext uri="{FF2B5EF4-FFF2-40B4-BE49-F238E27FC236}">
                <a16:creationId xmlns:a16="http://schemas.microsoft.com/office/drawing/2014/main" id="{94ACCD8E-BD6F-3F4F-9C9A-40DB47CCE459}"/>
              </a:ext>
            </a:extLst>
          </p:cNvPr>
          <p:cNvSpPr>
            <a:spLocks noGrp="1"/>
          </p:cNvSpPr>
          <p:nvPr>
            <p:ph idx="22" hasCustomPrompt="1"/>
          </p:nvPr>
        </p:nvSpPr>
        <p:spPr>
          <a:xfrm>
            <a:off x="6183491"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860475" marR="0" indent="-285750" algn="l" defTabSz="914400" rtl="0" eaLnBrk="1" fontAlgn="base" latinLnBrk="0" hangingPunct="1">
              <a:lnSpc>
                <a:spcPct val="113000"/>
              </a:lnSpc>
              <a:spcBef>
                <a:spcPct val="0"/>
              </a:spcBef>
              <a:spcAft>
                <a:spcPts val="1500"/>
              </a:spcAft>
              <a:buClrTx/>
              <a:buSzPct val="75000"/>
              <a:buFont typeface="Arial" panose="020B0604020202020204" pitchFamily="34"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199087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Text + image – Green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540977" y="567101"/>
            <a:ext cx="5476774" cy="391517"/>
          </a:xfrm>
        </p:spPr>
        <p:txBody>
          <a:bodyPr rIns="0"/>
          <a:lstStyle/>
          <a:p>
            <a:r>
              <a:rPr lang="en-US" dirty="0"/>
              <a:t>Click to edit Master title style</a:t>
            </a:r>
            <a:endParaRPr lang="en-GB" dirty="0"/>
          </a:p>
        </p:txBody>
      </p:sp>
      <p:sp>
        <p:nvSpPr>
          <p:cNvPr id="6"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lvl1pPr>
            <a:lvl2pPr>
              <a:lnSpc>
                <a:spcPct val="100000"/>
              </a:lnSpc>
              <a:defRPr sz="1000"/>
            </a:lvl2pPr>
          </a:lstStyle>
          <a:p>
            <a:pPr lvl="0"/>
            <a:r>
              <a:rPr lang="en-US" dirty="0"/>
              <a:t>Click to edit Master text styles</a:t>
            </a:r>
          </a:p>
          <a:p>
            <a:pPr lvl="1"/>
            <a:r>
              <a:rPr lang="en-US" dirty="0"/>
              <a:t>Second level</a:t>
            </a:r>
            <a:endParaRPr lang="en-GB" dirty="0"/>
          </a:p>
        </p:txBody>
      </p:sp>
      <p:sp>
        <p:nvSpPr>
          <p:cNvPr id="10" name="Slide Number Placeholder 9"/>
          <p:cNvSpPr>
            <a:spLocks noGrp="1"/>
          </p:cNvSpPr>
          <p:nvPr>
            <p:ph type="sldNum" sz="quarter" idx="20"/>
          </p:nvPr>
        </p:nvSpPr>
        <p:spPr/>
        <p:txBody>
          <a:bodyPr/>
          <a:lstStyle>
            <a:lvl1pPr>
              <a:defRPr/>
            </a:lvl1pPr>
          </a:lstStyle>
          <a:p>
            <a:fld id="{F9D797C3-5F1D-EB43-9194-D8BE87AD2A9C}" type="slidenum">
              <a:rPr lang="uk-UA" altLang="en-US"/>
              <a:pPr/>
              <a:t>‹#›</a:t>
            </a:fld>
            <a:endParaRPr lang="uk-UA" altLang="en-US"/>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F85DCD56-3BA1-4241-BA04-227AF5E84CFA}"/>
              </a:ext>
            </a:extLst>
          </p:cNvPr>
          <p:cNvSpPr>
            <a:spLocks noGrp="1"/>
          </p:cNvSpPr>
          <p:nvPr>
            <p:ph idx="21"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574725" marR="0" indent="0" algn="l" defTabSz="914400" rtl="0" eaLnBrk="1" fontAlgn="base" latinLnBrk="0" hangingPunct="1">
              <a:lnSpc>
                <a:spcPct val="113000"/>
              </a:lnSpc>
              <a:spcBef>
                <a:spcPct val="0"/>
              </a:spcBef>
              <a:spcAft>
                <a:spcPts val="1500"/>
              </a:spcAft>
              <a:buClrTx/>
              <a:buSzPct val="75000"/>
              <a:buFont typeface="Arial" charset="0"/>
              <a:buNone/>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89645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Text + large image – Green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endParaRPr lang="en-GB" noProof="0"/>
          </a:p>
        </p:txBody>
      </p:sp>
      <p:sp>
        <p:nvSpPr>
          <p:cNvPr id="2" name="Title 1"/>
          <p:cNvSpPr>
            <a:spLocks noGrp="1"/>
          </p:cNvSpPr>
          <p:nvPr>
            <p:ph type="title"/>
          </p:nvPr>
        </p:nvSpPr>
        <p:spPr>
          <a:xfrm>
            <a:off x="540976" y="567101"/>
            <a:ext cx="5479200" cy="391517"/>
          </a:xfrm>
        </p:spPr>
        <p:txBody>
          <a:bodyPr rIns="0"/>
          <a:lstStyle/>
          <a:p>
            <a:r>
              <a:rPr lang="en-US" dirty="0"/>
              <a:t>Click to edit Master title style</a:t>
            </a:r>
            <a:endParaRPr lang="en-GB" dirty="0"/>
          </a:p>
        </p:txBody>
      </p:sp>
      <p:sp>
        <p:nvSpPr>
          <p:cNvPr id="11"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dirty="0"/>
              <a:t>Click to edit Master text styles</a:t>
            </a:r>
          </a:p>
          <a:p>
            <a:pPr lvl="1"/>
            <a:r>
              <a:rPr lang="en-US" dirty="0"/>
              <a:t>Second level</a:t>
            </a:r>
            <a:endParaRPr lang="en-GB" dirty="0"/>
          </a:p>
        </p:txBody>
      </p:sp>
      <p:sp>
        <p:nvSpPr>
          <p:cNvPr id="9" name="Slide Number Placeholder 9"/>
          <p:cNvSpPr>
            <a:spLocks noGrp="1"/>
          </p:cNvSpPr>
          <p:nvPr>
            <p:ph type="sldNum" sz="quarter" idx="21"/>
          </p:nvPr>
        </p:nvSpPr>
        <p:spPr/>
        <p:txBody>
          <a:bodyPr/>
          <a:lstStyle>
            <a:lvl1pPr>
              <a:defRPr/>
            </a:lvl1pPr>
          </a:lstStyle>
          <a:p>
            <a:fld id="{6143A7B2-C35C-E346-A08D-155760DB7296}" type="slidenum">
              <a:rPr lang="uk-UA" altLang="en-US"/>
              <a:pPr/>
              <a:t>‹#›</a:t>
            </a:fld>
            <a:endParaRPr lang="uk-UA" altLang="en-US"/>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5C0F4DA1-36A1-044B-B30F-C1320DE01F44}"/>
              </a:ext>
            </a:extLst>
          </p:cNvPr>
          <p:cNvSpPr>
            <a:spLocks noGrp="1"/>
          </p:cNvSpPr>
          <p:nvPr>
            <p:ph idx="22"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574725" marR="0" indent="0" algn="l" defTabSz="914400" rtl="0" eaLnBrk="1" fontAlgn="base" latinLnBrk="0" hangingPunct="1">
              <a:lnSpc>
                <a:spcPct val="113000"/>
              </a:lnSpc>
              <a:spcBef>
                <a:spcPct val="0"/>
              </a:spcBef>
              <a:spcAft>
                <a:spcPts val="1500"/>
              </a:spcAft>
              <a:buClrTx/>
              <a:buSzPct val="75000"/>
              <a:buFont typeface="Arial" charset="0"/>
              <a:buNone/>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68832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Text + graph – Green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540975" y="567101"/>
            <a:ext cx="5479200" cy="391517"/>
          </a:xfrm>
        </p:spPr>
        <p:txBody>
          <a:bodyPr rIns="0"/>
          <a:lstStyle/>
          <a:p>
            <a:r>
              <a:rPr lang="en-US" dirty="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a:prstGeom prst="rect">
            <a:avLst/>
          </a:prstGeo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99D4035-E8E0-EC44-ACB1-6F0D0408F62C}"/>
              </a:ext>
            </a:extLst>
          </p:cNvPr>
          <p:cNvSpPr>
            <a:spLocks noGrp="1"/>
          </p:cNvSpPr>
          <p:nvPr>
            <p:ph idx="21"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574725" marR="0" indent="0" algn="l" defTabSz="914400" rtl="0" eaLnBrk="1" fontAlgn="base" latinLnBrk="0" hangingPunct="1">
              <a:lnSpc>
                <a:spcPct val="113000"/>
              </a:lnSpc>
              <a:spcBef>
                <a:spcPct val="0"/>
              </a:spcBef>
              <a:spcAft>
                <a:spcPts val="1500"/>
              </a:spcAft>
              <a:buClrTx/>
              <a:buSzPct val="75000"/>
              <a:buFont typeface="Arial" charset="0"/>
              <a:buNone/>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46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 Text only – Green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76" y="567101"/>
            <a:ext cx="11121296" cy="391517"/>
          </a:xfrm>
        </p:spPr>
        <p:txBody>
          <a:bodyPr/>
          <a:lstStyle/>
          <a:p>
            <a:r>
              <a:rPr lang="en-US" dirty="0"/>
              <a:t>Click to edit Master title style </a:t>
            </a:r>
            <a:endParaRPr lang="en-GB" dirty="0"/>
          </a:p>
        </p:txBody>
      </p:sp>
      <p:sp>
        <p:nvSpPr>
          <p:cNvPr id="15" name="Content Placeholder 2"/>
          <p:cNvSpPr>
            <a:spLocks noGrp="1"/>
          </p:cNvSpPr>
          <p:nvPr>
            <p:ph idx="17"/>
          </p:nvPr>
        </p:nvSpPr>
        <p:spPr>
          <a:xfrm>
            <a:off x="540000"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8"/>
          </p:nvPr>
        </p:nvSpPr>
        <p:spPr>
          <a:xfrm>
            <a:off x="3359178"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9"/>
          </p:nvPr>
        </p:nvSpPr>
        <p:spPr>
          <a:xfrm>
            <a:off x="6178356"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20"/>
          </p:nvPr>
        </p:nvSpPr>
        <p:spPr>
          <a:xfrm>
            <a:off x="8997535"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1A76B3F0-9F3C-DE45-BFE9-2ED2B8F83AF3}" type="slidenum">
              <a:rPr lang="uk-UA" altLang="en-US"/>
              <a:pPr/>
              <a:t>‹#›</a:t>
            </a:fld>
            <a:endParaRPr lang="uk-UA" altLang="en-US"/>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28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Char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tx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9" name="Slide Number Placeholder 9"/>
          <p:cNvSpPr>
            <a:spLocks noGrp="1"/>
          </p:cNvSpPr>
          <p:nvPr>
            <p:ph type="sldNum" sz="quarter" idx="19"/>
          </p:nvPr>
        </p:nvSpPr>
        <p:spPr/>
        <p:txBody>
          <a:bodyPr/>
          <a:lstStyle>
            <a:lvl1pPr>
              <a:defRPr/>
            </a:lvl1pPr>
          </a:lstStyle>
          <a:p>
            <a:fld id="{9D8B29AF-7C6A-5F4D-80AD-1814178AF230}" type="slidenum">
              <a:rPr lang="uk-UA" altLang="en-US"/>
              <a:pPr/>
              <a:t>‹#›</a:t>
            </a:fld>
            <a:endParaRPr lang="uk-UA" altLang="en-US"/>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tatement – Neutral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a:pPr/>
              <a:t>‹#›</a:t>
            </a:fld>
            <a:endParaRPr lang="uk-UA" altLang="en-US"/>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0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12" name="Slide Number Placeholder 9"/>
          <p:cNvSpPr>
            <a:spLocks noGrp="1"/>
          </p:cNvSpPr>
          <p:nvPr>
            <p:ph type="sldNum" sz="quarter" idx="11"/>
          </p:nvPr>
        </p:nvSpPr>
        <p:spPr>
          <a:xfrm>
            <a:off x="8918575" y="6342063"/>
            <a:ext cx="2743200" cy="173037"/>
          </a:xfrm>
        </p:spPr>
        <p:txBody>
          <a:bodyPr/>
          <a:lstStyle>
            <a:lvl1pPr>
              <a:defRPr>
                <a:solidFill>
                  <a:srgbClr val="EEF2EC"/>
                </a:solidFill>
              </a:defRPr>
            </a:lvl1pPr>
          </a:lstStyle>
          <a:p>
            <a:fld id="{528BDF42-62B5-874D-A7F5-A52B65B377A4}" type="slidenum">
              <a:rPr lang="uk-UA" altLang="en-US"/>
              <a:pPr/>
              <a:t>‹#›</a:t>
            </a:fld>
            <a:endParaRPr lang="uk-UA" altLang="en-US"/>
          </a:p>
        </p:txBody>
      </p:sp>
    </p:spTree>
    <p:extLst>
      <p:ext uri="{BB962C8B-B14F-4D97-AF65-F5344CB8AC3E}">
        <p14:creationId xmlns:p14="http://schemas.microsoft.com/office/powerpoint/2010/main" val="7361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Content – Green templat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406E2DA8-8964-4745-ACD2-3F214ED7311A}" type="slidenum">
              <a:rPr lang="uk-UA" altLang="en-US"/>
              <a:pPr/>
              <a:t>‹#›</a:t>
            </a:fld>
            <a:endParaRPr lang="uk-UA" altLang="en-US"/>
          </a:p>
        </p:txBody>
      </p:sp>
    </p:spTree>
    <p:extLst>
      <p:ext uri="{BB962C8B-B14F-4D97-AF65-F5344CB8AC3E}">
        <p14:creationId xmlns:p14="http://schemas.microsoft.com/office/powerpoint/2010/main" val="54579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en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dirty="0"/>
              <a:t>Click to edit Master subtitle style</a:t>
            </a:r>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9F35CCC7-CB4F-5542-883B-77CD96CEB14D}" type="slidenum">
              <a:rPr lang="uk-UA" altLang="en-US"/>
              <a:pPr/>
              <a:t>‹#›</a:t>
            </a:fld>
            <a:endParaRPr lang="uk-UA" altLang="en-US"/>
          </a:p>
        </p:txBody>
      </p:sp>
    </p:spTree>
    <p:extLst>
      <p:ext uri="{BB962C8B-B14F-4D97-AF65-F5344CB8AC3E}">
        <p14:creationId xmlns:p14="http://schemas.microsoft.com/office/powerpoint/2010/main" val="11203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1050-F1F0-8C47-8236-E3C5B1C5AC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T"/>
          </a:p>
        </p:txBody>
      </p:sp>
      <p:sp>
        <p:nvSpPr>
          <p:cNvPr id="3" name="Subtitle 2">
            <a:extLst>
              <a:ext uri="{FF2B5EF4-FFF2-40B4-BE49-F238E27FC236}">
                <a16:creationId xmlns:a16="http://schemas.microsoft.com/office/drawing/2014/main" id="{163D3393-C9DB-B94F-908D-DA990B20D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4" name="Date Placeholder 3">
            <a:extLst>
              <a:ext uri="{FF2B5EF4-FFF2-40B4-BE49-F238E27FC236}">
                <a16:creationId xmlns:a16="http://schemas.microsoft.com/office/drawing/2014/main" id="{2342EE54-45D3-F54F-A03D-0E0503DE4607}"/>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5" name="Footer Placeholder 4">
            <a:extLst>
              <a:ext uri="{FF2B5EF4-FFF2-40B4-BE49-F238E27FC236}">
                <a16:creationId xmlns:a16="http://schemas.microsoft.com/office/drawing/2014/main" id="{71A13E1B-7806-5C41-9B1A-B1D90A8CCAA3}"/>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0E48B3D5-9907-1F47-91E3-1ED1E20B3177}"/>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423181390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8579-F5A4-5247-A7B4-32CD836C30D1}"/>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88B6454B-4191-CE48-B9D3-3B9CE1328F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2F86E7E-6F37-7743-8BF6-4D80D2767EA0}"/>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5" name="Footer Placeholder 4">
            <a:extLst>
              <a:ext uri="{FF2B5EF4-FFF2-40B4-BE49-F238E27FC236}">
                <a16:creationId xmlns:a16="http://schemas.microsoft.com/office/drawing/2014/main" id="{642BDA06-F3DF-0347-A92A-20B6CAAAE38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9657F656-F7D9-6640-8CDF-8EE4BCF27125}"/>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216465557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1E65-D852-A644-B3A6-B95B468450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T"/>
          </a:p>
        </p:txBody>
      </p:sp>
      <p:sp>
        <p:nvSpPr>
          <p:cNvPr id="3" name="Text Placeholder 2">
            <a:extLst>
              <a:ext uri="{FF2B5EF4-FFF2-40B4-BE49-F238E27FC236}">
                <a16:creationId xmlns:a16="http://schemas.microsoft.com/office/drawing/2014/main" id="{A59586CB-3BAD-E74A-A9B0-ED60E88D8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007578-4007-5E46-A8E7-7382E71663E0}"/>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5" name="Footer Placeholder 4">
            <a:extLst>
              <a:ext uri="{FF2B5EF4-FFF2-40B4-BE49-F238E27FC236}">
                <a16:creationId xmlns:a16="http://schemas.microsoft.com/office/drawing/2014/main" id="{06E61E9F-3C77-3045-B200-A871B256476D}"/>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D6C7984B-C7B7-004A-81C5-08EB186D1B33}"/>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275297465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348-C56F-8246-AD16-59B7745C3CD3}"/>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E83C7577-EB99-CB48-B96B-40D93710A6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Content Placeholder 3">
            <a:extLst>
              <a:ext uri="{FF2B5EF4-FFF2-40B4-BE49-F238E27FC236}">
                <a16:creationId xmlns:a16="http://schemas.microsoft.com/office/drawing/2014/main" id="{928EF4BD-08EB-2341-8CF5-4107F30734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4">
            <a:extLst>
              <a:ext uri="{FF2B5EF4-FFF2-40B4-BE49-F238E27FC236}">
                <a16:creationId xmlns:a16="http://schemas.microsoft.com/office/drawing/2014/main" id="{1CCD5F0A-38FA-E341-B3FB-63DD586E6A6D}"/>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6" name="Footer Placeholder 5">
            <a:extLst>
              <a:ext uri="{FF2B5EF4-FFF2-40B4-BE49-F238E27FC236}">
                <a16:creationId xmlns:a16="http://schemas.microsoft.com/office/drawing/2014/main" id="{AA46AB05-A3D0-9147-81BE-BDA735414A24}"/>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80B68C42-B26B-494F-81EC-206C3A006615}"/>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393993355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8A78-C863-B94F-BFC3-EEFD313AD4B0}"/>
              </a:ext>
            </a:extLst>
          </p:cNvPr>
          <p:cNvSpPr>
            <a:spLocks noGrp="1"/>
          </p:cNvSpPr>
          <p:nvPr>
            <p:ph type="title"/>
          </p:nvPr>
        </p:nvSpPr>
        <p:spPr>
          <a:xfrm>
            <a:off x="839788" y="365125"/>
            <a:ext cx="10515600" cy="1325563"/>
          </a:xfrm>
        </p:spPr>
        <p:txBody>
          <a:bodyPr/>
          <a:lstStyle/>
          <a:p>
            <a:r>
              <a:rPr lang="en-GB"/>
              <a:t>Click to edit Master title style</a:t>
            </a:r>
            <a:endParaRPr lang="en-PT"/>
          </a:p>
        </p:txBody>
      </p:sp>
      <p:sp>
        <p:nvSpPr>
          <p:cNvPr id="3" name="Text Placeholder 2">
            <a:extLst>
              <a:ext uri="{FF2B5EF4-FFF2-40B4-BE49-F238E27FC236}">
                <a16:creationId xmlns:a16="http://schemas.microsoft.com/office/drawing/2014/main" id="{B996950A-BC24-DA45-B377-48EB85BBE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426E52-7CBA-6B45-AA7F-6E5B80B9C6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2FEA4A2C-C923-9244-96F3-734DE4BB5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5DB88C-13E6-EC49-9B5D-C57E53B4D0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7" name="Date Placeholder 6">
            <a:extLst>
              <a:ext uri="{FF2B5EF4-FFF2-40B4-BE49-F238E27FC236}">
                <a16:creationId xmlns:a16="http://schemas.microsoft.com/office/drawing/2014/main" id="{73A99874-858F-CC46-957B-CB68CB01F584}"/>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8" name="Footer Placeholder 7">
            <a:extLst>
              <a:ext uri="{FF2B5EF4-FFF2-40B4-BE49-F238E27FC236}">
                <a16:creationId xmlns:a16="http://schemas.microsoft.com/office/drawing/2014/main" id="{0BD23155-74DC-E242-8494-9C5756A28269}"/>
              </a:ext>
            </a:extLst>
          </p:cNvPr>
          <p:cNvSpPr>
            <a:spLocks noGrp="1"/>
          </p:cNvSpPr>
          <p:nvPr>
            <p:ph type="ftr" sz="quarter" idx="11"/>
          </p:nvPr>
        </p:nvSpPr>
        <p:spPr/>
        <p:txBody>
          <a:bodyPr/>
          <a:lstStyle/>
          <a:p>
            <a:endParaRPr lang="en-PT"/>
          </a:p>
        </p:txBody>
      </p:sp>
      <p:sp>
        <p:nvSpPr>
          <p:cNvPr id="9" name="Slide Number Placeholder 8">
            <a:extLst>
              <a:ext uri="{FF2B5EF4-FFF2-40B4-BE49-F238E27FC236}">
                <a16:creationId xmlns:a16="http://schemas.microsoft.com/office/drawing/2014/main" id="{6338E8D8-9E43-8147-BFF4-F42F59AD3F65}"/>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425861046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95E1-F4CC-7D4F-B5B1-C09BBA92E8CC}"/>
              </a:ext>
            </a:extLst>
          </p:cNvPr>
          <p:cNvSpPr>
            <a:spLocks noGrp="1"/>
          </p:cNvSpPr>
          <p:nvPr>
            <p:ph type="title"/>
          </p:nvPr>
        </p:nvSpPr>
        <p:spPr/>
        <p:txBody>
          <a:bodyPr/>
          <a:lstStyle/>
          <a:p>
            <a:r>
              <a:rPr lang="en-GB"/>
              <a:t>Click to edit Master title style</a:t>
            </a:r>
            <a:endParaRPr lang="en-PT"/>
          </a:p>
        </p:txBody>
      </p:sp>
      <p:sp>
        <p:nvSpPr>
          <p:cNvPr id="3" name="Date Placeholder 2">
            <a:extLst>
              <a:ext uri="{FF2B5EF4-FFF2-40B4-BE49-F238E27FC236}">
                <a16:creationId xmlns:a16="http://schemas.microsoft.com/office/drawing/2014/main" id="{5291E18C-DE71-8A4A-8633-449388923E12}"/>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4" name="Footer Placeholder 3">
            <a:extLst>
              <a:ext uri="{FF2B5EF4-FFF2-40B4-BE49-F238E27FC236}">
                <a16:creationId xmlns:a16="http://schemas.microsoft.com/office/drawing/2014/main" id="{7BEAE8E7-A84D-9F4D-BB84-059179D627B7}"/>
              </a:ext>
            </a:extLst>
          </p:cNvPr>
          <p:cNvSpPr>
            <a:spLocks noGrp="1"/>
          </p:cNvSpPr>
          <p:nvPr>
            <p:ph type="ftr" sz="quarter" idx="11"/>
          </p:nvPr>
        </p:nvSpPr>
        <p:spPr/>
        <p:txBody>
          <a:bodyPr/>
          <a:lstStyle/>
          <a:p>
            <a:endParaRPr lang="en-PT"/>
          </a:p>
        </p:txBody>
      </p:sp>
      <p:sp>
        <p:nvSpPr>
          <p:cNvPr id="5" name="Slide Number Placeholder 4">
            <a:extLst>
              <a:ext uri="{FF2B5EF4-FFF2-40B4-BE49-F238E27FC236}">
                <a16:creationId xmlns:a16="http://schemas.microsoft.com/office/drawing/2014/main" id="{ED3019EC-E4A0-9C4D-9CC1-8E67A918FD83}"/>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124389219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B3A17-84A2-6740-A8FA-AF1E51E2F54E}"/>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3" name="Footer Placeholder 2">
            <a:extLst>
              <a:ext uri="{FF2B5EF4-FFF2-40B4-BE49-F238E27FC236}">
                <a16:creationId xmlns:a16="http://schemas.microsoft.com/office/drawing/2014/main" id="{F31F9FFC-F513-4C49-AB84-41FBF337456C}"/>
              </a:ext>
            </a:extLst>
          </p:cNvPr>
          <p:cNvSpPr>
            <a:spLocks noGrp="1"/>
          </p:cNvSpPr>
          <p:nvPr>
            <p:ph type="ftr" sz="quarter" idx="11"/>
          </p:nvPr>
        </p:nvSpPr>
        <p:spPr/>
        <p:txBody>
          <a:bodyPr/>
          <a:lstStyle/>
          <a:p>
            <a:endParaRPr lang="en-PT"/>
          </a:p>
        </p:txBody>
      </p:sp>
      <p:sp>
        <p:nvSpPr>
          <p:cNvPr id="4" name="Slide Number Placeholder 3">
            <a:extLst>
              <a:ext uri="{FF2B5EF4-FFF2-40B4-BE49-F238E27FC236}">
                <a16:creationId xmlns:a16="http://schemas.microsoft.com/office/drawing/2014/main" id="{B546A4EE-A120-5C48-BEF1-E9332EB78E83}"/>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391832646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F14A-11FE-1248-9B57-172D2F9670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92C15888-993F-C84A-BFDA-BC0381C5C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Text Placeholder 3">
            <a:extLst>
              <a:ext uri="{FF2B5EF4-FFF2-40B4-BE49-F238E27FC236}">
                <a16:creationId xmlns:a16="http://schemas.microsoft.com/office/drawing/2014/main" id="{7A94216F-5902-8843-81DC-F7B7AD2AA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5049B7-2954-744D-A485-AD7D6DBB2A44}"/>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6" name="Footer Placeholder 5">
            <a:extLst>
              <a:ext uri="{FF2B5EF4-FFF2-40B4-BE49-F238E27FC236}">
                <a16:creationId xmlns:a16="http://schemas.microsoft.com/office/drawing/2014/main" id="{922A1C49-7B3E-0D4E-846F-1159A78F9BB5}"/>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965A84E4-8088-C949-8823-72D075DB8F52}"/>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280745571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1A2B-E9F0-EB4D-AF1C-A0913FF647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Picture Placeholder 2">
            <a:extLst>
              <a:ext uri="{FF2B5EF4-FFF2-40B4-BE49-F238E27FC236}">
                <a16:creationId xmlns:a16="http://schemas.microsoft.com/office/drawing/2014/main" id="{A7DE256C-1E49-E14D-9BB4-744497AEE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4" name="Text Placeholder 3">
            <a:extLst>
              <a:ext uri="{FF2B5EF4-FFF2-40B4-BE49-F238E27FC236}">
                <a16:creationId xmlns:a16="http://schemas.microsoft.com/office/drawing/2014/main" id="{9EDB72F2-6359-DB4D-B0BC-FF8EB0FE1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947CB7-FBE4-844B-845E-A55C6931850F}"/>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6" name="Footer Placeholder 5">
            <a:extLst>
              <a:ext uri="{FF2B5EF4-FFF2-40B4-BE49-F238E27FC236}">
                <a16:creationId xmlns:a16="http://schemas.microsoft.com/office/drawing/2014/main" id="{0C29C1BD-1D88-F342-93EE-CAEF646F15CE}"/>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52517C0C-6D33-9E4A-B7D7-9B8F2E5B07D9}"/>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415203252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EA52-128D-7748-80AD-C8C5F1F5BED2}"/>
              </a:ext>
            </a:extLst>
          </p:cNvPr>
          <p:cNvSpPr>
            <a:spLocks noGrp="1"/>
          </p:cNvSpPr>
          <p:nvPr>
            <p:ph type="title"/>
          </p:nvPr>
        </p:nvSpPr>
        <p:spPr/>
        <p:txBody>
          <a:bodyPr/>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5F815691-5CC2-7746-ABA8-289B6B26509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91236C03-260F-4D4E-B1DC-0CBF02EA3E45}"/>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5" name="Footer Placeholder 4">
            <a:extLst>
              <a:ext uri="{FF2B5EF4-FFF2-40B4-BE49-F238E27FC236}">
                <a16:creationId xmlns:a16="http://schemas.microsoft.com/office/drawing/2014/main" id="{5C99DE17-5021-AE4F-8459-B87182AF82A9}"/>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742E5FEE-9424-5140-BCEE-BF1BD3A54550}"/>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38055956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B0B0632-44AB-E64F-9964-F97E8E40AC00}" type="slidenum">
              <a:rPr lang="uk-UA" altLang="en-US"/>
              <a:pPr/>
              <a:t>‹#›</a:t>
            </a:fld>
            <a:endParaRPr lang="uk-UA" altLang="en-US"/>
          </a:p>
        </p:txBody>
      </p:sp>
    </p:spTree>
    <p:extLst>
      <p:ext uri="{BB962C8B-B14F-4D97-AF65-F5344CB8AC3E}">
        <p14:creationId xmlns:p14="http://schemas.microsoft.com/office/powerpoint/2010/main" val="78719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692F2-1FE8-C348-BE95-8DA2D3A4315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D7D81B12-0799-E840-936F-7C25040FDD3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3FED4B91-51B5-754F-8AD0-3E16C48FB6E9}"/>
              </a:ext>
            </a:extLst>
          </p:cNvPr>
          <p:cNvSpPr>
            <a:spLocks noGrp="1"/>
          </p:cNvSpPr>
          <p:nvPr>
            <p:ph type="dt" sz="half" idx="10"/>
          </p:nvPr>
        </p:nvSpPr>
        <p:spPr/>
        <p:txBody>
          <a:bodyPr/>
          <a:lstStyle/>
          <a:p>
            <a:fld id="{B132FFB1-AEC8-DC40-B84D-78DC02E8668B}" type="datetimeFigureOut">
              <a:rPr lang="en-PT" smtClean="0"/>
              <a:t>22/11/2020</a:t>
            </a:fld>
            <a:endParaRPr lang="en-PT"/>
          </a:p>
        </p:txBody>
      </p:sp>
      <p:sp>
        <p:nvSpPr>
          <p:cNvPr id="5" name="Footer Placeholder 4">
            <a:extLst>
              <a:ext uri="{FF2B5EF4-FFF2-40B4-BE49-F238E27FC236}">
                <a16:creationId xmlns:a16="http://schemas.microsoft.com/office/drawing/2014/main" id="{E818A344-3ABD-9A42-A1EE-6B03D063E4C5}"/>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3FDF9E0B-254D-5B47-8DD3-B1C27B07CFDF}"/>
              </a:ext>
            </a:extLst>
          </p:cNvPr>
          <p:cNvSpPr>
            <a:spLocks noGrp="1"/>
          </p:cNvSpPr>
          <p:nvPr>
            <p:ph type="sldNum" sz="quarter" idx="12"/>
          </p:nvPr>
        </p:nvSpPr>
        <p:spPr/>
        <p:txBody>
          <a:body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260235743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p:txBody>
      </p:sp>
      <p:pic>
        <p:nvPicPr>
          <p:cNvPr id="5" name="Picture 4" descr="A picture containing graphical user interface, text&#10;&#10;Description automatically generated">
            <a:extLst>
              <a:ext uri="{FF2B5EF4-FFF2-40B4-BE49-F238E27FC236}">
                <a16:creationId xmlns:a16="http://schemas.microsoft.com/office/drawing/2014/main" id="{841F2D50-036B-BB42-8089-45E72084F800}"/>
              </a:ext>
            </a:extLst>
          </p:cNvPr>
          <p:cNvPicPr>
            <a:picLocks noChangeAspect="1"/>
          </p:cNvPicPr>
          <p:nvPr userDrawn="1"/>
        </p:nvPicPr>
        <p:blipFill>
          <a:blip r:embed="rId3"/>
          <a:stretch>
            <a:fillRect/>
          </a:stretch>
        </p:blipFill>
        <p:spPr>
          <a:xfrm>
            <a:off x="8458200" y="5185455"/>
            <a:ext cx="3388939" cy="902123"/>
          </a:xfrm>
          <a:prstGeom prst="rect">
            <a:avLst/>
          </a:prstGeom>
        </p:spPr>
      </p:pic>
    </p:spTree>
    <p:extLst>
      <p:ext uri="{BB962C8B-B14F-4D97-AF65-F5344CB8AC3E}">
        <p14:creationId xmlns:p14="http://schemas.microsoft.com/office/powerpoint/2010/main" val="2874807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Quote/statement – Putty">
    <p:bg>
      <p:bgRef idx="1002">
        <a:schemeClr val="bg1"/>
      </p:bgRef>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1600200"/>
            <a:ext cx="10508400" cy="44982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a:p>
        </p:txBody>
      </p:sp>
      <p:sp>
        <p:nvSpPr>
          <p:cNvPr id="2" name="Title 1">
            <a:extLst>
              <a:ext uri="{FF2B5EF4-FFF2-40B4-BE49-F238E27FC236}">
                <a16:creationId xmlns:a16="http://schemas.microsoft.com/office/drawing/2014/main" id="{03F36451-6E15-1443-B8EF-F579F6A7EF9D}"/>
              </a:ext>
            </a:extLst>
          </p:cNvPr>
          <p:cNvSpPr>
            <a:spLocks noGrp="1"/>
          </p:cNvSpPr>
          <p:nvPr>
            <p:ph type="title"/>
          </p:nvPr>
        </p:nvSpPr>
        <p:spPr/>
        <p:txBody>
          <a:bodyPr/>
          <a:lstStyle/>
          <a:p>
            <a:r>
              <a:rPr lang="en-GB" dirty="0"/>
              <a:t>Click to edit Master title style</a:t>
            </a:r>
            <a:endParaRPr lang="en-PT" dirty="0"/>
          </a:p>
        </p:txBody>
      </p:sp>
      <p:pic>
        <p:nvPicPr>
          <p:cNvPr id="6" name="Picture 5" descr="A close up of a sign&#10;&#10;Description automatically generated">
            <a:extLst>
              <a:ext uri="{FF2B5EF4-FFF2-40B4-BE49-F238E27FC236}">
                <a16:creationId xmlns:a16="http://schemas.microsoft.com/office/drawing/2014/main" id="{C9B73461-A4C6-A14D-9766-2E297DB90D19}"/>
              </a:ext>
            </a:extLst>
          </p:cNvPr>
          <p:cNvPicPr>
            <a:picLocks noChangeAspect="1"/>
          </p:cNvPicPr>
          <p:nvPr userDrawn="1"/>
        </p:nvPicPr>
        <p:blipFill>
          <a:blip r:embed="rId2"/>
          <a:stretch>
            <a:fillRect/>
          </a:stretch>
        </p:blipFill>
        <p:spPr>
          <a:xfrm>
            <a:off x="457200" y="6386512"/>
            <a:ext cx="1145020" cy="304800"/>
          </a:xfrm>
          <a:prstGeom prst="rect">
            <a:avLst/>
          </a:prstGeom>
        </p:spPr>
      </p:pic>
    </p:spTree>
    <p:extLst>
      <p:ext uri="{BB962C8B-B14F-4D97-AF65-F5344CB8AC3E}">
        <p14:creationId xmlns:p14="http://schemas.microsoft.com/office/powerpoint/2010/main" val="4005380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a:p>
        </p:txBody>
      </p:sp>
    </p:spTree>
    <p:extLst>
      <p:ext uri="{BB962C8B-B14F-4D97-AF65-F5344CB8AC3E}">
        <p14:creationId xmlns:p14="http://schemas.microsoft.com/office/powerpoint/2010/main" val="761238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a:p>
        </p:txBody>
      </p:sp>
    </p:spTree>
    <p:extLst>
      <p:ext uri="{BB962C8B-B14F-4D97-AF65-F5344CB8AC3E}">
        <p14:creationId xmlns:p14="http://schemas.microsoft.com/office/powerpoint/2010/main" val="158119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a:p>
        </p:txBody>
      </p:sp>
    </p:spTree>
    <p:extLst>
      <p:ext uri="{BB962C8B-B14F-4D97-AF65-F5344CB8AC3E}">
        <p14:creationId xmlns:p14="http://schemas.microsoft.com/office/powerpoint/2010/main" val="110587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Large quote or statement style</a:t>
            </a:r>
          </a:p>
          <a:p>
            <a:pPr lvl="1"/>
            <a:r>
              <a:rPr lang="en-US" dirty="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a:p>
        </p:txBody>
      </p:sp>
    </p:spTree>
    <p:extLst>
      <p:ext uri="{BB962C8B-B14F-4D97-AF65-F5344CB8AC3E}">
        <p14:creationId xmlns:p14="http://schemas.microsoft.com/office/powerpoint/2010/main" val="1072035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528BDF42-62B5-874D-A7F5-A52B65B377A4}" type="slidenum">
              <a:rPr lang="uk-UA" altLang="en-US"/>
              <a:pPr/>
              <a:t>‹#›</a:t>
            </a:fld>
            <a:endParaRPr lang="uk-UA" altLang="en-US"/>
          </a:p>
        </p:txBody>
      </p:sp>
    </p:spTree>
    <p:extLst>
      <p:ext uri="{BB962C8B-B14F-4D97-AF65-F5344CB8AC3E}">
        <p14:creationId xmlns:p14="http://schemas.microsoft.com/office/powerpoint/2010/main" val="307421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Visit us at</a:t>
            </a:r>
          </a:p>
          <a:p>
            <a:pPr lvl="1" fontAlgn="auto">
              <a:spcAft>
                <a:spcPts val="0"/>
              </a:spcAft>
              <a:defRPr/>
            </a:pPr>
            <a:r>
              <a:rPr lang="en-GB"/>
              <a:t>www.internetsociety.org</a:t>
            </a:r>
          </a:p>
          <a:p>
            <a:pPr fontAlgn="auto">
              <a:spcAft>
                <a:spcPts val="0"/>
              </a:spcAft>
              <a:defRPr/>
            </a:pPr>
            <a:r>
              <a:rPr lang="en-GB"/>
              <a:t>Follow us</a:t>
            </a:r>
          </a:p>
          <a:p>
            <a:pPr fontAlgn="auto">
              <a:spcAft>
                <a:spcPts val="0"/>
              </a:spcAft>
              <a:defRPr/>
            </a:pPr>
            <a:r>
              <a:rPr lang="en-GB"/>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Galerie Jean-Malbuisson 15, </a:t>
            </a:r>
            <a:br>
              <a:rPr lang="en-GB"/>
            </a:br>
            <a:r>
              <a:rPr lang="en-GB"/>
              <a:t>CH-1204 Geneva, </a:t>
            </a:r>
            <a:br>
              <a:rPr lang="en-GB"/>
            </a:br>
            <a:r>
              <a:rPr lang="en-GB"/>
              <a:t>Switzerland.</a:t>
            </a:r>
            <a:br>
              <a:rPr lang="en-GB"/>
            </a:br>
            <a:r>
              <a:rPr lang="en-GB"/>
              <a:t>+41 22 807 1444</a:t>
            </a:r>
          </a:p>
          <a:p>
            <a:pPr fontAlgn="auto">
              <a:spcAft>
                <a:spcPts val="0"/>
              </a:spcAft>
              <a:defRPr/>
            </a:pPr>
            <a:endParaRPr lang="en-GB"/>
          </a:p>
          <a:p>
            <a:pPr fontAlgn="auto">
              <a:spcAft>
                <a:spcPts val="0"/>
              </a:spcAft>
              <a:defRPr/>
            </a:pPr>
            <a:endParaRPr lang="en-GB"/>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a:t>1775 Wiehle Avenue, </a:t>
            </a:r>
            <a:br>
              <a:rPr lang="de-DE"/>
            </a:br>
            <a:r>
              <a:rPr lang="de-DE"/>
              <a:t>Suite 201, Reston, VA </a:t>
            </a:r>
            <a:br>
              <a:rPr lang="de-DE"/>
            </a:br>
            <a:r>
              <a:rPr lang="de-DE"/>
              <a:t>20190-5108 USA. </a:t>
            </a:r>
            <a:br>
              <a:rPr lang="de-DE"/>
            </a:br>
            <a:r>
              <a:rPr lang="de-DE"/>
              <a:t>+1 703 439 2120</a:t>
            </a:r>
          </a:p>
          <a:p>
            <a:pPr fontAlgn="auto">
              <a:spcAft>
                <a:spcPts val="0"/>
              </a:spcAft>
              <a:defRPr/>
            </a:pPr>
            <a:endParaRPr lang="de-DE"/>
          </a:p>
          <a:p>
            <a:pPr fontAlgn="auto">
              <a:spcAft>
                <a:spcPts val="0"/>
              </a:spcAft>
              <a:defRPr/>
            </a:pPr>
            <a:endParaRPr lang="en-GB"/>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a:t>Thank you.</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a:p>
        </p:txBody>
      </p:sp>
    </p:spTree>
    <p:extLst>
      <p:ext uri="{BB962C8B-B14F-4D97-AF65-F5344CB8AC3E}">
        <p14:creationId xmlns:p14="http://schemas.microsoft.com/office/powerpoint/2010/main" val="2135130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Visit us at</a:t>
            </a:r>
          </a:p>
          <a:p>
            <a:pPr lvl="1" fontAlgn="auto">
              <a:spcAft>
                <a:spcPts val="0"/>
              </a:spcAft>
              <a:defRPr/>
            </a:pPr>
            <a:r>
              <a:rPr lang="en-GB"/>
              <a:t>www.internetsociety.org</a:t>
            </a:r>
          </a:p>
          <a:p>
            <a:pPr fontAlgn="auto">
              <a:spcAft>
                <a:spcPts val="0"/>
              </a:spcAft>
              <a:defRPr/>
            </a:pPr>
            <a:r>
              <a:rPr lang="en-GB"/>
              <a:t>Follow us</a:t>
            </a:r>
          </a:p>
          <a:p>
            <a:pPr fontAlgn="auto">
              <a:spcAft>
                <a:spcPts val="0"/>
              </a:spcAft>
              <a:defRPr/>
            </a:pPr>
            <a:r>
              <a:rPr lang="en-GB"/>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Galerie Jean-Malbuisson 15, </a:t>
            </a:r>
            <a:br>
              <a:rPr lang="en-GB"/>
            </a:br>
            <a:r>
              <a:rPr lang="en-GB"/>
              <a:t>CH-1204 Geneva, </a:t>
            </a:r>
            <a:br>
              <a:rPr lang="en-GB"/>
            </a:br>
            <a:r>
              <a:rPr lang="en-GB"/>
              <a:t>Switzerland.</a:t>
            </a:r>
            <a:br>
              <a:rPr lang="en-GB"/>
            </a:br>
            <a:r>
              <a:rPr lang="en-GB"/>
              <a:t>+41 22 807 1444</a:t>
            </a:r>
          </a:p>
          <a:p>
            <a:pPr fontAlgn="auto">
              <a:spcAft>
                <a:spcPts val="0"/>
              </a:spcAft>
              <a:defRPr/>
            </a:pPr>
            <a:endParaRPr lang="en-GB"/>
          </a:p>
          <a:p>
            <a:pPr fontAlgn="auto">
              <a:spcAft>
                <a:spcPts val="0"/>
              </a:spcAft>
              <a:defRPr/>
            </a:pPr>
            <a:endParaRPr lang="en-GB"/>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a:t>1775 Wiehle Avenue, </a:t>
            </a:r>
            <a:br>
              <a:rPr lang="de-DE"/>
            </a:br>
            <a:r>
              <a:rPr lang="de-DE"/>
              <a:t>Suite 201, Reston, VA </a:t>
            </a:r>
            <a:br>
              <a:rPr lang="de-DE"/>
            </a:br>
            <a:r>
              <a:rPr lang="de-DE"/>
              <a:t>20190-5108 USA. </a:t>
            </a:r>
            <a:br>
              <a:rPr lang="de-DE"/>
            </a:br>
            <a:r>
              <a:rPr lang="de-DE"/>
              <a:t>+1 703 439 2120</a:t>
            </a:r>
          </a:p>
          <a:p>
            <a:pPr fontAlgn="auto">
              <a:spcAft>
                <a:spcPts val="0"/>
              </a:spcAft>
              <a:defRPr/>
            </a:pPr>
            <a:endParaRPr lang="de-DE"/>
          </a:p>
          <a:p>
            <a:pPr fontAlgn="auto">
              <a:spcAft>
                <a:spcPts val="0"/>
              </a:spcAft>
              <a:defRPr/>
            </a:pPr>
            <a:endParaRPr lang="en-GB"/>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a:t>Get involved.</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a:p>
        </p:txBody>
      </p:sp>
    </p:spTree>
    <p:extLst>
      <p:ext uri="{BB962C8B-B14F-4D97-AF65-F5344CB8AC3E}">
        <p14:creationId xmlns:p14="http://schemas.microsoft.com/office/powerpoint/2010/main" val="69040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7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a:t>Click to edit Master text styles</a:t>
            </a:r>
          </a:p>
          <a:p>
            <a:pPr lvl="1"/>
            <a:r>
              <a:rPr lang="en-US"/>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800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a:t>Drag picture to placeholder or click icon to add</a:t>
            </a:r>
            <a:endParaRPr lang="en-GB" noProof="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a:t>Click to edit Master text styles</a:t>
            </a:r>
          </a:p>
          <a:p>
            <a:pPr lvl="1"/>
            <a:r>
              <a:rPr lang="en-US"/>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37146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5096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statement – Green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38A562FF-9E0C-6A44-94FA-5EFAAB105799}" type="slidenum">
              <a:rPr lang="uk-UA" altLang="en-US"/>
              <a:pPr/>
              <a:t>‹#›</a:t>
            </a:fld>
            <a:endParaRPr lang="uk-UA" altLang="en-US"/>
          </a:p>
        </p:txBody>
      </p:sp>
    </p:spTree>
    <p:extLst>
      <p:ext uri="{BB962C8B-B14F-4D97-AF65-F5344CB8AC3E}">
        <p14:creationId xmlns:p14="http://schemas.microsoft.com/office/powerpoint/2010/main" val="134984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Quote/statement">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9AAABE4F-E323-754C-9DC3-2E4BB4EF58F9}" type="slidenum">
              <a:rPr lang="uk-UA" altLang="en-US"/>
              <a:pPr/>
              <a:t>‹#›</a:t>
            </a:fld>
            <a:endParaRPr lang="uk-UA" altLang="en-US"/>
          </a:p>
        </p:txBody>
      </p:sp>
    </p:spTree>
    <p:extLst>
      <p:ext uri="{BB962C8B-B14F-4D97-AF65-F5344CB8AC3E}">
        <p14:creationId xmlns:p14="http://schemas.microsoft.com/office/powerpoint/2010/main" val="8325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Visit us at</a:t>
            </a:r>
          </a:p>
          <a:p>
            <a:pPr lvl="1" fontAlgn="auto">
              <a:spcAft>
                <a:spcPts val="0"/>
              </a:spcAft>
              <a:defRPr/>
            </a:pPr>
            <a:r>
              <a:rPr lang="en-GB"/>
              <a:t>www.internetsociety.org</a:t>
            </a:r>
          </a:p>
          <a:p>
            <a:pPr fontAlgn="auto">
              <a:spcAft>
                <a:spcPts val="0"/>
              </a:spcAft>
              <a:defRPr/>
            </a:pPr>
            <a:r>
              <a:rPr lang="en-GB"/>
              <a:t>Follow us</a:t>
            </a:r>
          </a:p>
          <a:p>
            <a:pPr fontAlgn="auto">
              <a:spcAft>
                <a:spcPts val="0"/>
              </a:spcAft>
              <a:defRPr/>
            </a:pPr>
            <a:r>
              <a:rPr lang="en-GB"/>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Galerie Jean-Malbuisson 15, </a:t>
            </a:r>
            <a:br>
              <a:rPr lang="en-GB"/>
            </a:br>
            <a:r>
              <a:rPr lang="en-GB"/>
              <a:t>CH-1204 Geneva, </a:t>
            </a:r>
            <a:br>
              <a:rPr lang="en-GB"/>
            </a:br>
            <a:r>
              <a:rPr lang="en-GB"/>
              <a:t>Switzerland.</a:t>
            </a:r>
            <a:br>
              <a:rPr lang="en-GB"/>
            </a:br>
            <a:r>
              <a:rPr lang="en-GB"/>
              <a:t>+41 22 807 1444</a:t>
            </a:r>
          </a:p>
          <a:p>
            <a:pPr fontAlgn="auto">
              <a:spcAft>
                <a:spcPts val="0"/>
              </a:spcAft>
              <a:defRPr/>
            </a:pPr>
            <a:endParaRPr lang="en-GB"/>
          </a:p>
          <a:p>
            <a:pPr fontAlgn="auto">
              <a:spcAft>
                <a:spcPts val="0"/>
              </a:spcAft>
              <a:defRPr/>
            </a:pPr>
            <a:endParaRPr lang="en-GB"/>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a:t>1775 Wiehle Avenue, </a:t>
            </a:r>
            <a:br>
              <a:rPr lang="de-DE"/>
            </a:br>
            <a:r>
              <a:rPr lang="de-DE"/>
              <a:t>Suite 201, Reston, VA </a:t>
            </a:r>
            <a:br>
              <a:rPr lang="de-DE"/>
            </a:br>
            <a:r>
              <a:rPr lang="de-DE"/>
              <a:t>20190-5108 USA. </a:t>
            </a:r>
            <a:br>
              <a:rPr lang="de-DE"/>
            </a:br>
            <a:r>
              <a:rPr lang="de-DE"/>
              <a:t>+1 703 439 2120</a:t>
            </a:r>
          </a:p>
          <a:p>
            <a:pPr fontAlgn="auto">
              <a:spcAft>
                <a:spcPts val="0"/>
              </a:spcAft>
              <a:defRPr/>
            </a:pPr>
            <a:endParaRPr lang="de-DE"/>
          </a:p>
          <a:p>
            <a:pPr fontAlgn="auto">
              <a:spcAft>
                <a:spcPts val="0"/>
              </a:spcAft>
              <a:defRPr/>
            </a:pPr>
            <a:endParaRPr lang="en-GB"/>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a:t>Thank you.</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38626C2-145F-DB41-8654-1777F0E9F2FB}" type="slidenum">
              <a:rPr lang="uk-UA" altLang="en-US"/>
              <a:pPr/>
              <a:t>‹#›</a:t>
            </a:fld>
            <a:endParaRPr lang="uk-UA" altLang="en-US"/>
          </a:p>
        </p:txBody>
      </p:sp>
    </p:spTree>
    <p:extLst>
      <p:ext uri="{BB962C8B-B14F-4D97-AF65-F5344CB8AC3E}">
        <p14:creationId xmlns:p14="http://schemas.microsoft.com/office/powerpoint/2010/main" val="111453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t involved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Visit us at</a:t>
            </a:r>
          </a:p>
          <a:p>
            <a:pPr lvl="1" fontAlgn="auto">
              <a:spcAft>
                <a:spcPts val="0"/>
              </a:spcAft>
              <a:defRPr/>
            </a:pPr>
            <a:r>
              <a:rPr lang="en-GB"/>
              <a:t>www.internetsociety.org</a:t>
            </a:r>
          </a:p>
          <a:p>
            <a:pPr fontAlgn="auto">
              <a:spcAft>
                <a:spcPts val="0"/>
              </a:spcAft>
              <a:defRPr/>
            </a:pPr>
            <a:r>
              <a:rPr lang="en-GB"/>
              <a:t>Follow us</a:t>
            </a:r>
          </a:p>
          <a:p>
            <a:pPr fontAlgn="auto">
              <a:spcAft>
                <a:spcPts val="0"/>
              </a:spcAft>
              <a:defRPr/>
            </a:pPr>
            <a:r>
              <a:rPr lang="en-GB"/>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a:t>Galerie Jean-Malbuisson 15, </a:t>
            </a:r>
            <a:br>
              <a:rPr lang="en-GB"/>
            </a:br>
            <a:r>
              <a:rPr lang="en-GB"/>
              <a:t>CH-1204 Geneva, </a:t>
            </a:r>
            <a:br>
              <a:rPr lang="en-GB"/>
            </a:br>
            <a:r>
              <a:rPr lang="en-GB"/>
              <a:t>Switzerland.</a:t>
            </a:r>
            <a:br>
              <a:rPr lang="en-GB"/>
            </a:br>
            <a:r>
              <a:rPr lang="en-GB"/>
              <a:t>+41 22 807 1444</a:t>
            </a:r>
          </a:p>
          <a:p>
            <a:pPr fontAlgn="auto">
              <a:spcAft>
                <a:spcPts val="0"/>
              </a:spcAft>
              <a:defRPr/>
            </a:pPr>
            <a:endParaRPr lang="en-GB"/>
          </a:p>
          <a:p>
            <a:pPr fontAlgn="auto">
              <a:spcAft>
                <a:spcPts val="0"/>
              </a:spcAft>
              <a:defRPr/>
            </a:pPr>
            <a:endParaRPr lang="en-GB"/>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a:t>1775 Wiehle Avenue, </a:t>
            </a:r>
            <a:br>
              <a:rPr lang="de-DE"/>
            </a:br>
            <a:r>
              <a:rPr lang="de-DE"/>
              <a:t>Suite 201, Reston, VA </a:t>
            </a:r>
            <a:br>
              <a:rPr lang="de-DE"/>
            </a:br>
            <a:r>
              <a:rPr lang="de-DE"/>
              <a:t>20190-5108 USA. </a:t>
            </a:r>
            <a:br>
              <a:rPr lang="de-DE"/>
            </a:br>
            <a:r>
              <a:rPr lang="de-DE"/>
              <a:t>+1 703 439 2120</a:t>
            </a:r>
          </a:p>
          <a:p>
            <a:pPr fontAlgn="auto">
              <a:spcAft>
                <a:spcPts val="0"/>
              </a:spcAft>
              <a:defRPr/>
            </a:pPr>
            <a:endParaRPr lang="de-DE"/>
          </a:p>
          <a:p>
            <a:pPr fontAlgn="auto">
              <a:spcAft>
                <a:spcPts val="0"/>
              </a:spcAft>
              <a:defRPr/>
            </a:pPr>
            <a:endParaRPr lang="en-GB"/>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a:t>Get involved.</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C54E8D6B-F017-D744-B01E-3BF4A1060F5E}" type="slidenum">
              <a:rPr lang="uk-UA" altLang="en-US"/>
              <a:pPr/>
              <a:t>‹#›</a:t>
            </a:fld>
            <a:endParaRPr lang="uk-UA" altLang="en-US"/>
          </a:p>
        </p:txBody>
      </p:sp>
    </p:spTree>
    <p:extLst>
      <p:ext uri="{BB962C8B-B14F-4D97-AF65-F5344CB8AC3E}">
        <p14:creationId xmlns:p14="http://schemas.microsoft.com/office/powerpoint/2010/main" val="161638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p>
            <a:r>
              <a:rPr lang="en-US" dirty="0"/>
              <a:t>Click to edit Master title style</a:t>
            </a:r>
            <a:endParaRPr lang="en-GB" dirty="0"/>
          </a:p>
        </p:txBody>
      </p:sp>
      <p:sp>
        <p:nvSpPr>
          <p:cNvPr id="6" name="Slide Number Placeholder 9"/>
          <p:cNvSpPr>
            <a:spLocks noGrp="1"/>
          </p:cNvSpPr>
          <p:nvPr>
            <p:ph type="sldNum" sz="quarter" idx="15"/>
          </p:nvPr>
        </p:nvSpPr>
        <p:spPr/>
        <p:txBody>
          <a:bodyPr/>
          <a:lstStyle>
            <a:lvl1pPr>
              <a:defRPr/>
            </a:lvl1pPr>
          </a:lstStyle>
          <a:p>
            <a:fld id="{E6D84CED-884A-CE4A-BD8A-D28B96D1098D}" type="slidenum">
              <a:rPr lang="uk-UA" altLang="en-US"/>
              <a:pPr/>
              <a:t>‹#›</a:t>
            </a:fld>
            <a:endParaRPr lang="uk-UA" altLang="en-US"/>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0E12D376-4052-A440-9DA9-A52359A88DA2}"/>
              </a:ext>
            </a:extLst>
          </p:cNvPr>
          <p:cNvSpPr>
            <a:spLocks noGrp="1"/>
          </p:cNvSpPr>
          <p:nvPr>
            <p:ph idx="1" hasCustomPrompt="1"/>
          </p:nvPr>
        </p:nvSpPr>
        <p:spPr>
          <a:xfrm>
            <a:off x="539750" y="1548400"/>
            <a:ext cx="11109600" cy="3598862"/>
          </a:xfrm>
          <a:prstGeom prst="rect">
            <a:avLst/>
          </a:prstGeom>
        </p:spPr>
        <p:txBody>
          <a:bodyPr vert="horz" lIns="0" tIns="0" rIns="0" bIns="0" rtlCol="0" anchor="t" anchorCtr="0">
            <a:noAutofit/>
          </a:bodyPr>
          <a:lstStyle>
            <a:lvl2pPr marL="0" indent="0">
              <a:buFont typeface="Arial" panose="020B0604020202020204" pitchFamily="34" charset="0"/>
              <a:buNone/>
              <a:defRPr/>
            </a:lvl2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5144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489365"/>
          </a:xfrm>
          <a:prstGeom prst="rect">
            <a:avLst/>
          </a:prstGeom>
        </p:spPr>
        <p:txBody>
          <a:bodyPr vert="horz" wrap="square" lIns="0" tIns="0" rIns="0" bIns="0" rtlCol="0" anchor="t" anchorCtr="0">
            <a:spAutoFit/>
          </a:bodyPr>
          <a:lstStyle/>
          <a:p>
            <a:r>
              <a:rPr lang="en-GB" noProof="1"/>
              <a:t>Click to edit Master title style</a:t>
            </a:r>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66C934B7-3B58-BB48-B505-F2B1E8AB1EFB}" type="slidenum">
              <a:rPr lang="en-GB" altLang="en-US" noProof="1" smtClean="0"/>
              <a:pPr/>
              <a:t>‹#›</a:t>
            </a:fld>
            <a:endParaRPr lang="en-GB" altLang="en-US" noProof="1"/>
          </a:p>
        </p:txBody>
      </p:sp>
      <p:sp>
        <p:nvSpPr>
          <p:cNvPr id="6" name="Text Placeholder 2">
            <a:extLst>
              <a:ext uri="{FF2B5EF4-FFF2-40B4-BE49-F238E27FC236}">
                <a16:creationId xmlns:a16="http://schemas.microsoft.com/office/drawing/2014/main" id="{655C1521-FBB9-464A-AFBF-991AE64E8E07}"/>
              </a:ext>
            </a:extLst>
          </p:cNvPr>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 id="2147483744" r:id="rId8"/>
    <p:sldLayoutId id="2147483718" r:id="rId9"/>
    <p:sldLayoutId id="2147483719" r:id="rId10"/>
    <p:sldLayoutId id="2147483745" r:id="rId11"/>
    <p:sldLayoutId id="2147483720" r:id="rId12"/>
    <p:sldLayoutId id="2147483746" r:id="rId13"/>
    <p:sldLayoutId id="2147483747" r:id="rId14"/>
    <p:sldLayoutId id="2147483721" r:id="rId15"/>
    <p:sldLayoutId id="2147483748" r:id="rId16"/>
    <p:sldLayoutId id="2147483750" r:id="rId17"/>
    <p:sldLayoutId id="2147483749" r:id="rId18"/>
    <p:sldLayoutId id="2147483752"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fontAlgn="base">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fontAlgn="base">
        <a:lnSpc>
          <a:spcPct val="106000"/>
        </a:lnSpc>
        <a:spcBef>
          <a:spcPct val="0"/>
        </a:spcBef>
        <a:spcAft>
          <a:spcPct val="0"/>
        </a:spcAft>
        <a:defRPr sz="2400">
          <a:solidFill>
            <a:schemeClr val="tx2"/>
          </a:solidFill>
          <a:latin typeface="Hind Light" charset="0"/>
          <a:ea typeface="ＭＳ Ｐゴシック" charset="-128"/>
        </a:defRPr>
      </a:lvl2pPr>
      <a:lvl3pPr algn="l" rtl="0" fontAlgn="base">
        <a:lnSpc>
          <a:spcPct val="106000"/>
        </a:lnSpc>
        <a:spcBef>
          <a:spcPct val="0"/>
        </a:spcBef>
        <a:spcAft>
          <a:spcPct val="0"/>
        </a:spcAft>
        <a:defRPr sz="2400">
          <a:solidFill>
            <a:schemeClr val="tx2"/>
          </a:solidFill>
          <a:latin typeface="Hind Light" charset="0"/>
          <a:ea typeface="ＭＳ Ｐゴシック" charset="-128"/>
        </a:defRPr>
      </a:lvl3pPr>
      <a:lvl4pPr algn="l" rtl="0" fontAlgn="base">
        <a:lnSpc>
          <a:spcPct val="106000"/>
        </a:lnSpc>
        <a:spcBef>
          <a:spcPct val="0"/>
        </a:spcBef>
        <a:spcAft>
          <a:spcPct val="0"/>
        </a:spcAft>
        <a:defRPr sz="2400">
          <a:solidFill>
            <a:schemeClr val="tx2"/>
          </a:solidFill>
          <a:latin typeface="Hind Light" charset="0"/>
          <a:ea typeface="ＭＳ Ｐゴシック" charset="-128"/>
        </a:defRPr>
      </a:lvl4pPr>
      <a:lvl5pPr algn="l" rtl="0" fontAlgn="base">
        <a:lnSpc>
          <a:spcPct val="106000"/>
        </a:lnSpc>
        <a:spcBef>
          <a:spcPct val="0"/>
        </a:spcBef>
        <a:spcAft>
          <a:spcPct val="0"/>
        </a:spcAft>
        <a:defRPr sz="2400">
          <a:solidFill>
            <a:schemeClr val="tx2"/>
          </a:solidFill>
          <a:latin typeface="Hind Light" charset="0"/>
          <a:ea typeface="ＭＳ Ｐゴシック" charset="-128"/>
        </a:defRPr>
      </a:lvl5pPr>
      <a:lvl6pPr marL="457200" algn="l" rtl="0" fontAlgn="base">
        <a:lnSpc>
          <a:spcPct val="106000"/>
        </a:lnSpc>
        <a:spcBef>
          <a:spcPct val="0"/>
        </a:spcBef>
        <a:spcAft>
          <a:spcPct val="0"/>
        </a:spcAft>
        <a:defRPr sz="2400">
          <a:solidFill>
            <a:schemeClr val="tx2"/>
          </a:solidFill>
          <a:latin typeface="Hind Light" charset="0"/>
          <a:ea typeface="ＭＳ Ｐゴシック" charset="-128"/>
        </a:defRPr>
      </a:lvl6pPr>
      <a:lvl7pPr marL="914400" algn="l" rtl="0" fontAlgn="base">
        <a:lnSpc>
          <a:spcPct val="106000"/>
        </a:lnSpc>
        <a:spcBef>
          <a:spcPct val="0"/>
        </a:spcBef>
        <a:spcAft>
          <a:spcPct val="0"/>
        </a:spcAft>
        <a:defRPr sz="2400">
          <a:solidFill>
            <a:schemeClr val="tx2"/>
          </a:solidFill>
          <a:latin typeface="Hind Light" charset="0"/>
          <a:ea typeface="ＭＳ Ｐゴシック" charset="-128"/>
        </a:defRPr>
      </a:lvl7pPr>
      <a:lvl8pPr marL="1371600" algn="l" rtl="0" fontAlgn="base">
        <a:lnSpc>
          <a:spcPct val="106000"/>
        </a:lnSpc>
        <a:spcBef>
          <a:spcPct val="0"/>
        </a:spcBef>
        <a:spcAft>
          <a:spcPct val="0"/>
        </a:spcAft>
        <a:defRPr sz="2400">
          <a:solidFill>
            <a:schemeClr val="tx2"/>
          </a:solidFill>
          <a:latin typeface="Hind Light" charset="0"/>
          <a:ea typeface="ＭＳ Ｐゴシック" charset="-128"/>
        </a:defRPr>
      </a:lvl8pPr>
      <a:lvl9pPr marL="1828800" algn="l" rtl="0" fontAlgn="base">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marR="0" indent="0" algn="l" defTabSz="914400" rtl="0" eaLnBrk="1" fontAlgn="base" latinLnBrk="0" hangingPunct="1">
        <a:lnSpc>
          <a:spcPct val="106000"/>
        </a:lnSpc>
        <a:spcBef>
          <a:spcPct val="0"/>
        </a:spcBef>
        <a:spcAft>
          <a:spcPts val="1200"/>
        </a:spcAft>
        <a:buClrTx/>
        <a:buSzTx/>
        <a:buFont typeface="Arial" charset="0"/>
        <a:buNone/>
        <a:tabLst/>
        <a:defRPr sz="2000" kern="1200" spc="20">
          <a:solidFill>
            <a:schemeClr val="tx1"/>
          </a:solidFill>
          <a:latin typeface="+mn-lt"/>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rial" panose="020B0604020202020204" pitchFamily="34" charset="0"/>
        <a:buNone/>
        <a:tabLst/>
        <a:defRPr kern="1200" spc="20">
          <a:solidFill>
            <a:schemeClr val="tx1"/>
          </a:solidFill>
          <a:latin typeface="+mn-lt"/>
          <a:ea typeface="ＭＳ Ｐゴシック" charset="-128"/>
          <a:cs typeface="+mn-cs"/>
        </a:defRPr>
      </a:lvl2pPr>
      <a:lvl3pPr marL="285750" marR="0" indent="-285750" algn="l" defTabSz="914400" rtl="0" eaLnBrk="1" fontAlgn="base" latinLnBrk="0" hangingPunct="1">
        <a:lnSpc>
          <a:spcPct val="113000"/>
        </a:lnSpc>
        <a:spcBef>
          <a:spcPct val="0"/>
        </a:spcBef>
        <a:spcAft>
          <a:spcPts val="0"/>
        </a:spcAft>
        <a:buClrTx/>
        <a:buSzPct val="100000"/>
        <a:buFont typeface="Arial" panose="020B0604020202020204" pitchFamily="34" charset="0"/>
        <a:buChar char="•"/>
        <a:tabLst/>
        <a:defRPr kern="1200" spc="20">
          <a:solidFill>
            <a:schemeClr val="tx1"/>
          </a:solidFill>
          <a:latin typeface="+mn-lt"/>
          <a:ea typeface="ＭＳ Ｐゴシック" charset="-128"/>
          <a:cs typeface="+mn-cs"/>
        </a:defRPr>
      </a:lvl3pPr>
      <a:lvl4pPr marL="556650" marR="0" indent="-233925" algn="l" defTabSz="914400" rtl="0" eaLnBrk="1" fontAlgn="base" latinLnBrk="0" hangingPunct="1">
        <a:lnSpc>
          <a:spcPct val="113000"/>
        </a:lnSpc>
        <a:spcBef>
          <a:spcPct val="0"/>
        </a:spcBef>
        <a:spcAft>
          <a:spcPct val="0"/>
        </a:spcAft>
        <a:buClrTx/>
        <a:buSzPct val="90000"/>
        <a:buFont typeface="Arial" panose="020B0604020202020204" pitchFamily="34" charset="0"/>
        <a:buChar char="•"/>
        <a:tabLst/>
        <a:defRPr kern="1200" spc="20">
          <a:solidFill>
            <a:schemeClr val="tx1"/>
          </a:solidFill>
          <a:latin typeface="+mn-lt"/>
          <a:ea typeface="ＭＳ Ｐゴシック" charset="-128"/>
          <a:cs typeface="+mn-cs"/>
        </a:defRPr>
      </a:lvl4pPr>
      <a:lvl5pPr marL="860475" marR="0" indent="-285750" algn="l" defTabSz="914400" rtl="0" eaLnBrk="1" fontAlgn="base" latinLnBrk="0" hangingPunct="1">
        <a:lnSpc>
          <a:spcPct val="113000"/>
        </a:lnSpc>
        <a:spcBef>
          <a:spcPct val="0"/>
        </a:spcBef>
        <a:spcAft>
          <a:spcPts val="1500"/>
        </a:spcAft>
        <a:buClrTx/>
        <a:buSzPct val="75000"/>
        <a:buFont typeface="Arial" panose="020B0604020202020204" pitchFamily="34" charset="0"/>
        <a:buChar char="•"/>
        <a:tabLst/>
        <a:defRPr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A8D15-CC46-354A-9E54-4229E753D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7959A176-6561-444D-9CF9-B085CE86D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858865D0-EEF9-F04C-B08E-ED392BC33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2FFB1-AEC8-DC40-B84D-78DC02E8668B}" type="datetimeFigureOut">
              <a:rPr lang="en-PT" smtClean="0"/>
              <a:t>22/11/2020</a:t>
            </a:fld>
            <a:endParaRPr lang="en-PT"/>
          </a:p>
        </p:txBody>
      </p:sp>
      <p:sp>
        <p:nvSpPr>
          <p:cNvPr id="5" name="Footer Placeholder 4">
            <a:extLst>
              <a:ext uri="{FF2B5EF4-FFF2-40B4-BE49-F238E27FC236}">
                <a16:creationId xmlns:a16="http://schemas.microsoft.com/office/drawing/2014/main" id="{BEF7F789-F062-F345-A7A9-BD8E639D3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T"/>
          </a:p>
        </p:txBody>
      </p:sp>
      <p:sp>
        <p:nvSpPr>
          <p:cNvPr id="6" name="Slide Number Placeholder 5">
            <a:extLst>
              <a:ext uri="{FF2B5EF4-FFF2-40B4-BE49-F238E27FC236}">
                <a16:creationId xmlns:a16="http://schemas.microsoft.com/office/drawing/2014/main" id="{B97F7D8F-3C54-8543-8B10-64D1196F0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3A41F-A775-1140-95F7-087AA6C6EBC6}" type="slidenum">
              <a:rPr lang="en-GB" altLang="en-US" noProof="0" smtClean="0"/>
              <a:pPr/>
              <a:t>‹#›</a:t>
            </a:fld>
            <a:endParaRPr lang="en-GB" altLang="en-US" noProof="0"/>
          </a:p>
        </p:txBody>
      </p:sp>
    </p:spTree>
    <p:extLst>
      <p:ext uri="{BB962C8B-B14F-4D97-AF65-F5344CB8AC3E}">
        <p14:creationId xmlns:p14="http://schemas.microsoft.com/office/powerpoint/2010/main" val="42978562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7"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16" r:id="rId22"/>
    <p:sldLayoutId id="2147483732" r:id="rId23"/>
    <p:sldLayoutId id="2147483733" r:id="rId24"/>
    <p:sldLayoutId id="2147483717" r:id="rId25"/>
    <p:sldLayoutId id="2147483751" r:id="rId2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44557" y="1676400"/>
            <a:ext cx="10042235" cy="2551074"/>
          </a:xfrm>
        </p:spPr>
        <p:txBody>
          <a:bodyPr>
            <a:normAutofit fontScale="90000"/>
          </a:bodyPr>
          <a:lstStyle/>
          <a:p>
            <a:r>
              <a:rPr lang="en-GB" sz="4800" dirty="0"/>
              <a:t>Open Security Standards and their Adoption Mapping</a:t>
            </a:r>
            <a:br>
              <a:rPr lang="en-GB" sz="4800" dirty="0"/>
            </a:br>
            <a:br>
              <a:rPr lang="en-GB" sz="4800" dirty="0"/>
            </a:br>
            <a:r>
              <a:rPr lang="en-GB" sz="2700" dirty="0"/>
              <a:t>José </a:t>
            </a:r>
            <a:r>
              <a:rPr lang="en-GB" sz="2700" dirty="0" err="1"/>
              <a:t>Legatheaux</a:t>
            </a:r>
            <a:r>
              <a:rPr lang="en-GB" sz="2700" dirty="0"/>
              <a:t> Martins – New University of Lisbon and ISOC Portugal </a:t>
            </a:r>
            <a:endParaRPr lang="pt-PT" sz="4800" dirty="0"/>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dirty="0"/>
              <a:t>Presentation title – Client name</a:t>
            </a:r>
          </a:p>
        </p:txBody>
      </p:sp>
      <p:sp>
        <p:nvSpPr>
          <p:cNvPr id="2" name="TextBox 1">
            <a:extLst>
              <a:ext uri="{FF2B5EF4-FFF2-40B4-BE49-F238E27FC236}">
                <a16:creationId xmlns:a16="http://schemas.microsoft.com/office/drawing/2014/main" id="{67F90DA2-52F7-3D44-B019-9830C2040608}"/>
              </a:ext>
            </a:extLst>
          </p:cNvPr>
          <p:cNvSpPr txBox="1"/>
          <p:nvPr/>
        </p:nvSpPr>
        <p:spPr>
          <a:xfrm>
            <a:off x="381000" y="6018897"/>
            <a:ext cx="184731" cy="369332"/>
          </a:xfrm>
          <a:prstGeom prst="rect">
            <a:avLst/>
          </a:prstGeom>
          <a:noFill/>
        </p:spPr>
        <p:txBody>
          <a:bodyPr wrap="none" rtlCol="0">
            <a:spAutoFit/>
          </a:bodyPr>
          <a:lstStyle/>
          <a:p>
            <a:endParaRPr lang="en-US">
              <a:solidFill>
                <a:srgbClr val="FFFFFF"/>
              </a:solidFill>
            </a:endParaRPr>
          </a:p>
        </p:txBody>
      </p:sp>
    </p:spTree>
    <p:extLst>
      <p:ext uri="{BB962C8B-B14F-4D97-AF65-F5344CB8AC3E}">
        <p14:creationId xmlns:p14="http://schemas.microsoft.com/office/powerpoint/2010/main" val="3964732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10</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75880" y="2514600"/>
            <a:ext cx="10508400" cy="1143000"/>
          </a:xfrm>
        </p:spPr>
        <p:txBody>
          <a:bodyPr>
            <a:normAutofit/>
          </a:bodyPr>
          <a:lstStyle/>
          <a:p>
            <a:pPr algn="ctr"/>
            <a:r>
              <a:rPr lang="en-US" sz="3600" b="1" dirty="0">
                <a:solidFill>
                  <a:srgbClr val="012EFF"/>
                </a:solidFill>
              </a:rPr>
              <a:t>HTTPS / TLS Deployment</a:t>
            </a:r>
          </a:p>
        </p:txBody>
      </p:sp>
    </p:spTree>
    <p:extLst>
      <p:ext uri="{BB962C8B-B14F-4D97-AF65-F5344CB8AC3E}">
        <p14:creationId xmlns:p14="http://schemas.microsoft.com/office/powerpoint/2010/main" val="271945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11</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762000" y="136525"/>
            <a:ext cx="10744200" cy="1143000"/>
          </a:xfrm>
        </p:spPr>
        <p:txBody>
          <a:bodyPr>
            <a:normAutofit/>
          </a:bodyPr>
          <a:lstStyle/>
          <a:p>
            <a:pPr algn="ctr"/>
            <a:r>
              <a:rPr lang="en-US" sz="3200" b="1" dirty="0">
                <a:solidFill>
                  <a:srgbClr val="012EFF"/>
                </a:solidFill>
              </a:rPr>
              <a:t>HTTPS Penetration as Seen From Chrome Telemetry</a:t>
            </a:r>
          </a:p>
        </p:txBody>
      </p:sp>
      <p:pic>
        <p:nvPicPr>
          <p:cNvPr id="4" name="Picture 3">
            <a:extLst>
              <a:ext uri="{FF2B5EF4-FFF2-40B4-BE49-F238E27FC236}">
                <a16:creationId xmlns:a16="http://schemas.microsoft.com/office/drawing/2014/main" id="{C8C7BB25-BB72-7E4A-92C8-3DFED3CB9541}"/>
              </a:ext>
            </a:extLst>
          </p:cNvPr>
          <p:cNvPicPr>
            <a:picLocks noChangeAspect="1"/>
          </p:cNvPicPr>
          <p:nvPr/>
        </p:nvPicPr>
        <p:blipFill>
          <a:blip r:embed="rId2"/>
          <a:stretch>
            <a:fillRect/>
          </a:stretch>
        </p:blipFill>
        <p:spPr>
          <a:xfrm>
            <a:off x="3300898" y="1152132"/>
            <a:ext cx="8016560" cy="4553736"/>
          </a:xfrm>
          <a:prstGeom prst="rect">
            <a:avLst/>
          </a:prstGeom>
        </p:spPr>
      </p:pic>
      <p:sp>
        <p:nvSpPr>
          <p:cNvPr id="10" name="Content Placeholder 1">
            <a:extLst>
              <a:ext uri="{FF2B5EF4-FFF2-40B4-BE49-F238E27FC236}">
                <a16:creationId xmlns:a16="http://schemas.microsoft.com/office/drawing/2014/main" id="{222627B4-6931-BE4B-971D-FAF54EBB175D}"/>
              </a:ext>
            </a:extLst>
          </p:cNvPr>
          <p:cNvSpPr>
            <a:spLocks noGrp="1"/>
          </p:cNvSpPr>
          <p:nvPr>
            <p:ph idx="1"/>
          </p:nvPr>
        </p:nvSpPr>
        <p:spPr>
          <a:xfrm>
            <a:off x="2667000" y="5970611"/>
            <a:ext cx="7772400" cy="655638"/>
          </a:xfrm>
        </p:spPr>
        <p:txBody>
          <a:bodyPr>
            <a:noAutofit/>
          </a:bodyPr>
          <a:lstStyle/>
          <a:p>
            <a:pPr marL="0" indent="0" algn="l">
              <a:buNone/>
            </a:pPr>
            <a:r>
              <a:rPr lang="en-GB" sz="1800" b="1" dirty="0"/>
              <a:t>Source: https://</a:t>
            </a:r>
            <a:r>
              <a:rPr lang="en-GB" sz="1800" b="1" dirty="0" err="1"/>
              <a:t>transparencyreport.google.com</a:t>
            </a:r>
            <a:r>
              <a:rPr lang="en-GB" sz="1800" b="1" dirty="0"/>
              <a:t>/https/overview</a:t>
            </a:r>
            <a:endParaRPr lang="en-GB" sz="1100" b="1" dirty="0"/>
          </a:p>
        </p:txBody>
      </p:sp>
      <p:sp>
        <p:nvSpPr>
          <p:cNvPr id="6" name="Content Placeholder 1">
            <a:extLst>
              <a:ext uri="{FF2B5EF4-FFF2-40B4-BE49-F238E27FC236}">
                <a16:creationId xmlns:a16="http://schemas.microsoft.com/office/drawing/2014/main" id="{5832DF2C-D5B6-EE44-88E1-1EFB33856E3D}"/>
              </a:ext>
            </a:extLst>
          </p:cNvPr>
          <p:cNvSpPr txBox="1">
            <a:spLocks/>
          </p:cNvSpPr>
          <p:nvPr/>
        </p:nvSpPr>
        <p:spPr>
          <a:xfrm>
            <a:off x="485098" y="1237628"/>
            <a:ext cx="2627058" cy="4648200"/>
          </a:xfrm>
          <a:prstGeom prst="rect">
            <a:avLst/>
          </a:prstGeom>
        </p:spPr>
        <p:txBody>
          <a:bodyPr vert="horz" lIns="91440" tIns="45720" rIns="91440" bIns="45720" rtlCol="0" anchor="ctr">
            <a:norm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90000"/>
              </a:lnSpc>
              <a:spcAft>
                <a:spcPts val="600"/>
              </a:spcAft>
            </a:pPr>
            <a:r>
              <a:rPr lang="en-GB" sz="2000" spc="20" dirty="0"/>
              <a:t>This is the percentage of HTTPS browsing time </a:t>
            </a:r>
          </a:p>
          <a:p>
            <a:pPr algn="l" fontAlgn="auto">
              <a:lnSpc>
                <a:spcPct val="90000"/>
              </a:lnSpc>
              <a:spcAft>
                <a:spcPts val="600"/>
              </a:spcAft>
            </a:pPr>
            <a:r>
              <a:rPr lang="en-GB" sz="2000" spc="20" dirty="0"/>
              <a:t>Thus, it is not representative of the percentage of sites that use HTTPS</a:t>
            </a:r>
          </a:p>
        </p:txBody>
      </p:sp>
    </p:spTree>
    <p:extLst>
      <p:ext uri="{BB962C8B-B14F-4D97-AF65-F5344CB8AC3E}">
        <p14:creationId xmlns:p14="http://schemas.microsoft.com/office/powerpoint/2010/main" val="332962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12</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762000" y="136525"/>
            <a:ext cx="10744200" cy="1143000"/>
          </a:xfrm>
        </p:spPr>
        <p:txBody>
          <a:bodyPr>
            <a:normAutofit/>
          </a:bodyPr>
          <a:lstStyle/>
          <a:p>
            <a:pPr algn="ctr"/>
            <a:r>
              <a:rPr lang="en-US" sz="3200" b="1" dirty="0">
                <a:solidFill>
                  <a:srgbClr val="012EFF"/>
                </a:solidFill>
              </a:rPr>
              <a:t>HTTPS Penetration as Seen From Firefox Telemetry</a:t>
            </a:r>
          </a:p>
        </p:txBody>
      </p:sp>
      <p:sp>
        <p:nvSpPr>
          <p:cNvPr id="10" name="Content Placeholder 1">
            <a:extLst>
              <a:ext uri="{FF2B5EF4-FFF2-40B4-BE49-F238E27FC236}">
                <a16:creationId xmlns:a16="http://schemas.microsoft.com/office/drawing/2014/main" id="{222627B4-6931-BE4B-971D-FAF54EBB175D}"/>
              </a:ext>
            </a:extLst>
          </p:cNvPr>
          <p:cNvSpPr>
            <a:spLocks noGrp="1"/>
          </p:cNvSpPr>
          <p:nvPr>
            <p:ph idx="1"/>
          </p:nvPr>
        </p:nvSpPr>
        <p:spPr>
          <a:xfrm>
            <a:off x="3048000" y="5896323"/>
            <a:ext cx="7772400" cy="655638"/>
          </a:xfrm>
        </p:spPr>
        <p:txBody>
          <a:bodyPr>
            <a:noAutofit/>
          </a:bodyPr>
          <a:lstStyle/>
          <a:p>
            <a:pPr marL="0" indent="0" algn="l">
              <a:buNone/>
            </a:pPr>
            <a:r>
              <a:rPr lang="en-GB" sz="1800" b="1" dirty="0"/>
              <a:t>Source: https://</a:t>
            </a:r>
            <a:r>
              <a:rPr lang="en-GB" sz="1800" b="1" dirty="0" err="1"/>
              <a:t>letsencrypt.org</a:t>
            </a:r>
            <a:r>
              <a:rPr lang="en-GB" sz="1800" b="1" dirty="0"/>
              <a:t>/stats/</a:t>
            </a:r>
            <a:endParaRPr lang="en-GB" sz="1100" b="1" dirty="0"/>
          </a:p>
        </p:txBody>
      </p:sp>
      <p:pic>
        <p:nvPicPr>
          <p:cNvPr id="7" name="Picture 6">
            <a:extLst>
              <a:ext uri="{FF2B5EF4-FFF2-40B4-BE49-F238E27FC236}">
                <a16:creationId xmlns:a16="http://schemas.microsoft.com/office/drawing/2014/main" id="{9CCCD1DD-1D08-2241-AE9C-210BD2FA64F2}"/>
              </a:ext>
            </a:extLst>
          </p:cNvPr>
          <p:cNvPicPr>
            <a:picLocks noChangeAspect="1"/>
          </p:cNvPicPr>
          <p:nvPr/>
        </p:nvPicPr>
        <p:blipFill>
          <a:blip r:embed="rId2"/>
          <a:stretch>
            <a:fillRect/>
          </a:stretch>
        </p:blipFill>
        <p:spPr>
          <a:xfrm>
            <a:off x="3187700" y="1420752"/>
            <a:ext cx="8318500" cy="4652425"/>
          </a:xfrm>
          <a:prstGeom prst="rect">
            <a:avLst/>
          </a:prstGeom>
        </p:spPr>
      </p:pic>
      <p:sp>
        <p:nvSpPr>
          <p:cNvPr id="6" name="Content Placeholder 1">
            <a:extLst>
              <a:ext uri="{FF2B5EF4-FFF2-40B4-BE49-F238E27FC236}">
                <a16:creationId xmlns:a16="http://schemas.microsoft.com/office/drawing/2014/main" id="{E8C134AC-9638-5C42-AA93-950314E3546D}"/>
              </a:ext>
            </a:extLst>
          </p:cNvPr>
          <p:cNvSpPr txBox="1">
            <a:spLocks/>
          </p:cNvSpPr>
          <p:nvPr/>
        </p:nvSpPr>
        <p:spPr>
          <a:xfrm>
            <a:off x="485098" y="1237628"/>
            <a:ext cx="2627058" cy="4648200"/>
          </a:xfrm>
          <a:prstGeom prst="rect">
            <a:avLst/>
          </a:prstGeom>
        </p:spPr>
        <p:txBody>
          <a:bodyPr vert="horz" lIns="91440" tIns="45720" rIns="91440" bIns="45720" rtlCol="0" anchor="ctr">
            <a:norm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90000"/>
              </a:lnSpc>
              <a:spcAft>
                <a:spcPts val="600"/>
              </a:spcAft>
            </a:pPr>
            <a:r>
              <a:rPr lang="en-GB" sz="2000" spc="20" dirty="0"/>
              <a:t>This is the percentage of Web Pages loaded using HTTPS</a:t>
            </a:r>
          </a:p>
          <a:p>
            <a:pPr algn="l" fontAlgn="auto">
              <a:lnSpc>
                <a:spcPct val="90000"/>
              </a:lnSpc>
              <a:spcAft>
                <a:spcPts val="600"/>
              </a:spcAft>
            </a:pPr>
            <a:r>
              <a:rPr lang="en-GB" sz="2000" spc="20" dirty="0"/>
              <a:t>Thus, it is also not representative of the percentage of sites that use HTTPS</a:t>
            </a:r>
          </a:p>
        </p:txBody>
      </p:sp>
    </p:spTree>
    <p:extLst>
      <p:ext uri="{BB962C8B-B14F-4D97-AF65-F5344CB8AC3E}">
        <p14:creationId xmlns:p14="http://schemas.microsoft.com/office/powerpoint/2010/main" val="81836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2099264" y="5257800"/>
            <a:ext cx="7772400" cy="823912"/>
          </a:xfrm>
        </p:spPr>
        <p:txBody>
          <a:bodyPr>
            <a:noAutofit/>
          </a:bodyPr>
          <a:lstStyle/>
          <a:p>
            <a:pPr marL="0" indent="0" algn="l">
              <a:buNone/>
            </a:pPr>
            <a:r>
              <a:rPr lang="en-GB" sz="1200" b="1" dirty="0"/>
              <a:t>Source:  Measuring HTTPS Adoption on the Web </a:t>
            </a:r>
            <a:r>
              <a:rPr lang="en-GB" sz="900" b="1" dirty="0"/>
              <a:t>— </a:t>
            </a:r>
            <a:r>
              <a:rPr lang="en-GB" sz="1200" b="1" dirty="0"/>
              <a:t>Adrienne Porter Felt, </a:t>
            </a:r>
            <a:r>
              <a:rPr lang="en-GB" sz="1200" b="1" i="1" dirty="0"/>
              <a:t>Google; </a:t>
            </a:r>
            <a:r>
              <a:rPr lang="en-GB" sz="1200" b="1" dirty="0"/>
              <a:t>Richard Barnes, </a:t>
            </a:r>
            <a:r>
              <a:rPr lang="en-GB" sz="1200" b="1" i="1" dirty="0"/>
              <a:t>Cisco; </a:t>
            </a:r>
            <a:r>
              <a:rPr lang="en-GB" sz="1200" b="1" dirty="0"/>
              <a:t>April King, </a:t>
            </a:r>
            <a:r>
              <a:rPr lang="en-GB" sz="1200" b="1" i="1" dirty="0"/>
              <a:t>Mozilla; </a:t>
            </a:r>
            <a:r>
              <a:rPr lang="en-GB" sz="1200" b="1" dirty="0"/>
              <a:t>Chris Palmer, Chris </a:t>
            </a:r>
            <a:r>
              <a:rPr lang="en-GB" sz="1200" b="1" dirty="0" err="1"/>
              <a:t>Bentzel</a:t>
            </a:r>
            <a:r>
              <a:rPr lang="en-GB" sz="1200" b="1" dirty="0"/>
              <a:t>, and Parisa Tabriz, </a:t>
            </a:r>
            <a:r>
              <a:rPr lang="en-GB" sz="1200" b="1" i="1" dirty="0"/>
              <a:t>Google — in Proceedings of the 2017 USENIX Security Symposium </a:t>
            </a:r>
            <a:endParaRPr lang="en-GB" sz="900" b="1" dirty="0"/>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13</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The Long Tail - HTTPS Penetration in 2017</a:t>
            </a:r>
          </a:p>
        </p:txBody>
      </p:sp>
      <p:pic>
        <p:nvPicPr>
          <p:cNvPr id="9" name="Picture 8" descr="A picture containing table&#10;&#10;Description automatically generated">
            <a:extLst>
              <a:ext uri="{FF2B5EF4-FFF2-40B4-BE49-F238E27FC236}">
                <a16:creationId xmlns:a16="http://schemas.microsoft.com/office/drawing/2014/main" id="{BB6EC743-1A4F-A649-806C-6061ABDD4AE0}"/>
              </a:ext>
            </a:extLst>
          </p:cNvPr>
          <p:cNvPicPr>
            <a:picLocks noChangeAspect="1"/>
          </p:cNvPicPr>
          <p:nvPr/>
        </p:nvPicPr>
        <p:blipFill>
          <a:blip r:embed="rId2"/>
          <a:stretch>
            <a:fillRect/>
          </a:stretch>
        </p:blipFill>
        <p:spPr>
          <a:xfrm>
            <a:off x="816400" y="1302543"/>
            <a:ext cx="10338129" cy="3398837"/>
          </a:xfrm>
          <a:prstGeom prst="rect">
            <a:avLst/>
          </a:prstGeom>
        </p:spPr>
      </p:pic>
    </p:spTree>
    <p:extLst>
      <p:ext uri="{BB962C8B-B14F-4D97-AF65-F5344CB8AC3E}">
        <p14:creationId xmlns:p14="http://schemas.microsoft.com/office/powerpoint/2010/main" val="2378146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85799" y="1523999"/>
            <a:ext cx="2209801" cy="4175125"/>
          </a:xfrm>
        </p:spPr>
        <p:txBody>
          <a:bodyPr>
            <a:normAutofit/>
          </a:bodyPr>
          <a:lstStyle/>
          <a:p>
            <a:pPr marL="0" indent="0" algn="l">
              <a:lnSpc>
                <a:spcPct val="90000"/>
              </a:lnSpc>
              <a:spcAft>
                <a:spcPts val="600"/>
              </a:spcAft>
              <a:buNone/>
            </a:pPr>
            <a:r>
              <a:rPr lang="en-GB" sz="2000" spc="20" dirty="0"/>
              <a:t>Percentage of visible governmental websites which support HTTPS of those that are available (made using a hand crafted set of governmental sites)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14</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Example of the Long Tail – Governmental Sites</a:t>
            </a:r>
          </a:p>
        </p:txBody>
      </p:sp>
      <p:pic>
        <p:nvPicPr>
          <p:cNvPr id="4" name="Picture 3">
            <a:extLst>
              <a:ext uri="{FF2B5EF4-FFF2-40B4-BE49-F238E27FC236}">
                <a16:creationId xmlns:a16="http://schemas.microsoft.com/office/drawing/2014/main" id="{9394B586-56B7-0140-BA3E-66B0BB39F60D}"/>
              </a:ext>
            </a:extLst>
          </p:cNvPr>
          <p:cNvPicPr>
            <a:picLocks noChangeAspect="1"/>
          </p:cNvPicPr>
          <p:nvPr/>
        </p:nvPicPr>
        <p:blipFill>
          <a:blip r:embed="rId2"/>
          <a:stretch>
            <a:fillRect/>
          </a:stretch>
        </p:blipFill>
        <p:spPr>
          <a:xfrm>
            <a:off x="3048000" y="1752600"/>
            <a:ext cx="8212527" cy="3230562"/>
          </a:xfrm>
          <a:prstGeom prst="rect">
            <a:avLst/>
          </a:prstGeom>
        </p:spPr>
      </p:pic>
      <p:sp>
        <p:nvSpPr>
          <p:cNvPr id="7" name="Content Placeholder 1">
            <a:extLst>
              <a:ext uri="{FF2B5EF4-FFF2-40B4-BE49-F238E27FC236}">
                <a16:creationId xmlns:a16="http://schemas.microsoft.com/office/drawing/2014/main" id="{4CA11D10-5E7D-AF4D-83D1-4991FD15F2FC}"/>
              </a:ext>
            </a:extLst>
          </p:cNvPr>
          <p:cNvSpPr txBox="1">
            <a:spLocks/>
          </p:cNvSpPr>
          <p:nvPr/>
        </p:nvSpPr>
        <p:spPr>
          <a:xfrm>
            <a:off x="2099264" y="5257800"/>
            <a:ext cx="8340136"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200" b="1" dirty="0"/>
              <a:t>Source:   https://</a:t>
            </a:r>
            <a:r>
              <a:rPr lang="en-GB" sz="1200" b="1" dirty="0" err="1"/>
              <a:t>blog.sudheesh.info</a:t>
            </a:r>
            <a:r>
              <a:rPr lang="en-GB" sz="1200" b="1" dirty="0"/>
              <a:t>/docs/2020-10-06-measuring-the-adoption-https-governments/</a:t>
            </a:r>
            <a:endParaRPr lang="en-GB" sz="900" b="1" dirty="0"/>
          </a:p>
        </p:txBody>
      </p:sp>
    </p:spTree>
    <p:extLst>
      <p:ext uri="{BB962C8B-B14F-4D97-AF65-F5344CB8AC3E}">
        <p14:creationId xmlns:p14="http://schemas.microsoft.com/office/powerpoint/2010/main" val="391492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381000" y="1304924"/>
            <a:ext cx="1523999" cy="4419600"/>
          </a:xfrm>
        </p:spPr>
        <p:txBody>
          <a:bodyPr>
            <a:normAutofit/>
          </a:bodyPr>
          <a:lstStyle/>
          <a:p>
            <a:pPr marL="0" indent="0" algn="l">
              <a:lnSpc>
                <a:spcPct val="90000"/>
              </a:lnSpc>
              <a:spcAft>
                <a:spcPts val="600"/>
              </a:spcAft>
              <a:buNone/>
            </a:pPr>
            <a:r>
              <a:rPr lang="en-GB" sz="2000" spc="20" dirty="0"/>
              <a:t>Percentage of govern-mental websites with valid certificates of those that have HTTPS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15</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Support of Basic HTTPS is Not Enough</a:t>
            </a:r>
          </a:p>
        </p:txBody>
      </p:sp>
      <p:pic>
        <p:nvPicPr>
          <p:cNvPr id="6" name="Picture 5">
            <a:extLst>
              <a:ext uri="{FF2B5EF4-FFF2-40B4-BE49-F238E27FC236}">
                <a16:creationId xmlns:a16="http://schemas.microsoft.com/office/drawing/2014/main" id="{083F635D-CEFA-0648-BC37-88742A8A69D7}"/>
              </a:ext>
            </a:extLst>
          </p:cNvPr>
          <p:cNvPicPr>
            <a:picLocks noChangeAspect="1"/>
          </p:cNvPicPr>
          <p:nvPr/>
        </p:nvPicPr>
        <p:blipFill>
          <a:blip r:embed="rId2"/>
          <a:stretch>
            <a:fillRect/>
          </a:stretch>
        </p:blipFill>
        <p:spPr>
          <a:xfrm>
            <a:off x="1798959" y="1735136"/>
            <a:ext cx="9985078" cy="3559175"/>
          </a:xfrm>
          <a:prstGeom prst="rect">
            <a:avLst/>
          </a:prstGeom>
        </p:spPr>
      </p:pic>
      <p:sp>
        <p:nvSpPr>
          <p:cNvPr id="8" name="Content Placeholder 1">
            <a:extLst>
              <a:ext uri="{FF2B5EF4-FFF2-40B4-BE49-F238E27FC236}">
                <a16:creationId xmlns:a16="http://schemas.microsoft.com/office/drawing/2014/main" id="{4AEF6A26-1596-284A-AEE2-DFA1E39E5763}"/>
              </a:ext>
            </a:extLst>
          </p:cNvPr>
          <p:cNvSpPr txBox="1">
            <a:spLocks/>
          </p:cNvSpPr>
          <p:nvPr/>
        </p:nvSpPr>
        <p:spPr>
          <a:xfrm>
            <a:off x="2362200" y="5683155"/>
            <a:ext cx="8340136"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200" b="1" dirty="0"/>
              <a:t>Source:   https://</a:t>
            </a:r>
            <a:r>
              <a:rPr lang="en-GB" sz="1200" b="1" dirty="0" err="1"/>
              <a:t>blog.sudheesh.info</a:t>
            </a:r>
            <a:r>
              <a:rPr lang="en-GB" sz="1200" b="1" dirty="0"/>
              <a:t>/docs/2020-10-06-measuring-the-adoption-https-governments/</a:t>
            </a:r>
            <a:endParaRPr lang="en-GB" sz="900" b="1" dirty="0"/>
          </a:p>
        </p:txBody>
      </p:sp>
    </p:spTree>
    <p:extLst>
      <p:ext uri="{BB962C8B-B14F-4D97-AF65-F5344CB8AC3E}">
        <p14:creationId xmlns:p14="http://schemas.microsoft.com/office/powerpoint/2010/main" val="3925431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16</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Support of Basic HTTPS is Not Enough</a:t>
            </a:r>
          </a:p>
        </p:txBody>
      </p:sp>
      <p:sp>
        <p:nvSpPr>
          <p:cNvPr id="8" name="Content Placeholder 7">
            <a:extLst>
              <a:ext uri="{FF2B5EF4-FFF2-40B4-BE49-F238E27FC236}">
                <a16:creationId xmlns:a16="http://schemas.microsoft.com/office/drawing/2014/main" id="{6C2E36D6-3BD6-D649-A1B6-AB469545B9F1}"/>
              </a:ext>
            </a:extLst>
          </p:cNvPr>
          <p:cNvSpPr>
            <a:spLocks noGrp="1"/>
          </p:cNvSpPr>
          <p:nvPr>
            <p:ph idx="1"/>
          </p:nvPr>
        </p:nvSpPr>
        <p:spPr>
          <a:xfrm>
            <a:off x="846489" y="1429118"/>
            <a:ext cx="10508400" cy="4318852"/>
          </a:xfrm>
        </p:spPr>
        <p:txBody>
          <a:bodyPr>
            <a:normAutofit fontScale="85000" lnSpcReduction="20000"/>
          </a:bodyPr>
          <a:lstStyle/>
          <a:p>
            <a:pPr algn="l"/>
            <a:r>
              <a:rPr lang="en-PT" dirty="0"/>
              <a:t>There are several options and details needed to ensure that a site does all it can do to support security</a:t>
            </a:r>
          </a:p>
          <a:p>
            <a:pPr algn="l"/>
            <a:r>
              <a:rPr lang="en-PT" dirty="0"/>
              <a:t>Examples of observatories and tools that perform extensive site tests</a:t>
            </a:r>
          </a:p>
          <a:p>
            <a:pPr lvl="1" algn="l"/>
            <a:r>
              <a:rPr lang="en-PT" b="1" dirty="0"/>
              <a:t>HTTPWatch (</a:t>
            </a:r>
            <a:r>
              <a:rPr lang="en-GB" b="1" dirty="0"/>
              <a:t>https://</a:t>
            </a:r>
            <a:r>
              <a:rPr lang="en-GB" b="1" dirty="0" err="1"/>
              <a:t>www.httpwatch.com</a:t>
            </a:r>
            <a:r>
              <a:rPr lang="en-GB" b="1" dirty="0"/>
              <a:t>)</a:t>
            </a:r>
            <a:endParaRPr lang="en-PT" b="1" dirty="0"/>
          </a:p>
          <a:p>
            <a:pPr lvl="1" algn="l"/>
            <a:r>
              <a:rPr lang="en-PT" b="1" dirty="0"/>
              <a:t>Mozilla Observatory</a:t>
            </a:r>
          </a:p>
          <a:p>
            <a:pPr lvl="1" algn="l"/>
            <a:r>
              <a:rPr lang="en-PT" b="1" dirty="0"/>
              <a:t>CENSYS (</a:t>
            </a:r>
            <a:r>
              <a:rPr lang="en-GB" b="1" dirty="0"/>
              <a:t>https://</a:t>
            </a:r>
            <a:r>
              <a:rPr lang="en-GB" b="1" dirty="0" err="1"/>
              <a:t>censys.io</a:t>
            </a:r>
            <a:r>
              <a:rPr lang="en-GB" b="1" dirty="0"/>
              <a:t>)</a:t>
            </a:r>
            <a:endParaRPr lang="en-PT" b="1" dirty="0"/>
          </a:p>
          <a:p>
            <a:pPr lvl="1" algn="l"/>
            <a:r>
              <a:rPr lang="en-PT" b="1" dirty="0"/>
              <a:t>HTTPS://INTERNET.NL</a:t>
            </a:r>
          </a:p>
          <a:p>
            <a:pPr lvl="1" algn="l"/>
            <a:r>
              <a:rPr lang="en-GB" dirty="0"/>
              <a:t>A</a:t>
            </a:r>
            <a:r>
              <a:rPr lang="en-PT" dirty="0"/>
              <a:t>nd probably many others</a:t>
            </a:r>
          </a:p>
        </p:txBody>
      </p:sp>
    </p:spTree>
    <p:extLst>
      <p:ext uri="{BB962C8B-B14F-4D97-AF65-F5344CB8AC3E}">
        <p14:creationId xmlns:p14="http://schemas.microsoft.com/office/powerpoint/2010/main" val="369605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17</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309894" y="136525"/>
            <a:ext cx="11424906" cy="1143000"/>
          </a:xfrm>
        </p:spPr>
        <p:txBody>
          <a:bodyPr>
            <a:normAutofit/>
          </a:bodyPr>
          <a:lstStyle/>
          <a:p>
            <a:pPr algn="ctr"/>
            <a:r>
              <a:rPr lang="en-US" sz="3200" b="1" dirty="0">
                <a:solidFill>
                  <a:srgbClr val="012EFF"/>
                </a:solidFill>
              </a:rPr>
              <a:t>The Long Tail – Some Portuguese Alexa 50 Site Results</a:t>
            </a:r>
          </a:p>
        </p:txBody>
      </p:sp>
      <p:pic>
        <p:nvPicPr>
          <p:cNvPr id="14" name="Picture 13" descr="A picture containing table&#10;&#10;Description automatically generated">
            <a:extLst>
              <a:ext uri="{FF2B5EF4-FFF2-40B4-BE49-F238E27FC236}">
                <a16:creationId xmlns:a16="http://schemas.microsoft.com/office/drawing/2014/main" id="{5707AFE8-5B83-BB40-AF2D-292CD25C9F64}"/>
              </a:ext>
            </a:extLst>
          </p:cNvPr>
          <p:cNvPicPr>
            <a:picLocks noChangeAspect="1"/>
          </p:cNvPicPr>
          <p:nvPr/>
        </p:nvPicPr>
        <p:blipFill>
          <a:blip r:embed="rId2"/>
          <a:stretch>
            <a:fillRect/>
          </a:stretch>
        </p:blipFill>
        <p:spPr>
          <a:xfrm>
            <a:off x="271058" y="1401634"/>
            <a:ext cx="5809444" cy="2198168"/>
          </a:xfrm>
          <a:prstGeom prst="rect">
            <a:avLst/>
          </a:prstGeom>
        </p:spPr>
      </p:pic>
      <p:pic>
        <p:nvPicPr>
          <p:cNvPr id="16" name="Picture 15" descr="A picture containing timeline&#10;&#10;Description automatically generated">
            <a:extLst>
              <a:ext uri="{FF2B5EF4-FFF2-40B4-BE49-F238E27FC236}">
                <a16:creationId xmlns:a16="http://schemas.microsoft.com/office/drawing/2014/main" id="{DA704CA4-F8E0-9C4A-9630-D37331DCB2C9}"/>
              </a:ext>
            </a:extLst>
          </p:cNvPr>
          <p:cNvPicPr>
            <a:picLocks noChangeAspect="1"/>
          </p:cNvPicPr>
          <p:nvPr/>
        </p:nvPicPr>
        <p:blipFill>
          <a:blip r:embed="rId3"/>
          <a:stretch>
            <a:fillRect/>
          </a:stretch>
        </p:blipFill>
        <p:spPr>
          <a:xfrm>
            <a:off x="6532336" y="1401634"/>
            <a:ext cx="5202464" cy="232109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B4069068-5716-D04E-94C4-4AC6719C3FEF}"/>
              </a:ext>
            </a:extLst>
          </p:cNvPr>
          <p:cNvPicPr>
            <a:picLocks noChangeAspect="1"/>
          </p:cNvPicPr>
          <p:nvPr/>
        </p:nvPicPr>
        <p:blipFill>
          <a:blip r:embed="rId4"/>
          <a:stretch>
            <a:fillRect/>
          </a:stretch>
        </p:blipFill>
        <p:spPr>
          <a:xfrm>
            <a:off x="309894" y="4083435"/>
            <a:ext cx="4705350" cy="2099310"/>
          </a:xfrm>
          <a:prstGeom prst="rect">
            <a:avLst/>
          </a:prstGeom>
        </p:spPr>
      </p:pic>
      <p:pic>
        <p:nvPicPr>
          <p:cNvPr id="20" name="Picture 19" descr="Timeline&#10;&#10;Description automatically generated">
            <a:extLst>
              <a:ext uri="{FF2B5EF4-FFF2-40B4-BE49-F238E27FC236}">
                <a16:creationId xmlns:a16="http://schemas.microsoft.com/office/drawing/2014/main" id="{547993F1-1480-1D47-8CA5-8E4E7D9F7059}"/>
              </a:ext>
            </a:extLst>
          </p:cNvPr>
          <p:cNvPicPr>
            <a:picLocks noChangeAspect="1"/>
          </p:cNvPicPr>
          <p:nvPr/>
        </p:nvPicPr>
        <p:blipFill>
          <a:blip r:embed="rId5"/>
          <a:stretch>
            <a:fillRect/>
          </a:stretch>
        </p:blipFill>
        <p:spPr>
          <a:xfrm>
            <a:off x="6494882" y="4066645"/>
            <a:ext cx="5010150" cy="2235298"/>
          </a:xfrm>
          <a:prstGeom prst="rect">
            <a:avLst/>
          </a:prstGeom>
        </p:spPr>
      </p:pic>
    </p:spTree>
    <p:extLst>
      <p:ext uri="{BB962C8B-B14F-4D97-AF65-F5344CB8AC3E}">
        <p14:creationId xmlns:p14="http://schemas.microsoft.com/office/powerpoint/2010/main" val="101563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18</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200" b="1" dirty="0">
                <a:solidFill>
                  <a:srgbClr val="012EFF"/>
                </a:solidFill>
              </a:rPr>
              <a:t>By Contrast</a:t>
            </a:r>
          </a:p>
        </p:txBody>
      </p:sp>
      <p:sp>
        <p:nvSpPr>
          <p:cNvPr id="7" name="Content Placeholder 1">
            <a:extLst>
              <a:ext uri="{FF2B5EF4-FFF2-40B4-BE49-F238E27FC236}">
                <a16:creationId xmlns:a16="http://schemas.microsoft.com/office/drawing/2014/main" id="{4CA11D10-5E7D-AF4D-83D1-4991FD15F2FC}"/>
              </a:ext>
            </a:extLst>
          </p:cNvPr>
          <p:cNvSpPr txBox="1">
            <a:spLocks/>
          </p:cNvSpPr>
          <p:nvPr/>
        </p:nvSpPr>
        <p:spPr>
          <a:xfrm>
            <a:off x="2743200" y="5747970"/>
            <a:ext cx="7772400"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200" b="1" dirty="0"/>
              <a:t>https://</a:t>
            </a:r>
            <a:r>
              <a:rPr lang="en-GB" sz="1200" b="1" dirty="0" err="1"/>
              <a:t>blog.sudheesh.info</a:t>
            </a:r>
            <a:r>
              <a:rPr lang="en-GB" sz="1200" b="1" dirty="0"/>
              <a:t>/docs/2020-10-06-measuring-the-adoption-https-governments/</a:t>
            </a:r>
            <a:endParaRPr lang="en-GB" sz="900" b="1" dirty="0"/>
          </a:p>
        </p:txBody>
      </p:sp>
      <p:pic>
        <p:nvPicPr>
          <p:cNvPr id="6" name="Picture 5">
            <a:extLst>
              <a:ext uri="{FF2B5EF4-FFF2-40B4-BE49-F238E27FC236}">
                <a16:creationId xmlns:a16="http://schemas.microsoft.com/office/drawing/2014/main" id="{096832C1-AC8A-3B45-9F51-04AAD9F66DA2}"/>
              </a:ext>
            </a:extLst>
          </p:cNvPr>
          <p:cNvPicPr>
            <a:picLocks noChangeAspect="1"/>
          </p:cNvPicPr>
          <p:nvPr/>
        </p:nvPicPr>
        <p:blipFill>
          <a:blip r:embed="rId2"/>
          <a:stretch>
            <a:fillRect/>
          </a:stretch>
        </p:blipFill>
        <p:spPr>
          <a:xfrm>
            <a:off x="1793961" y="1616075"/>
            <a:ext cx="8721639" cy="3625850"/>
          </a:xfrm>
          <a:prstGeom prst="rect">
            <a:avLst/>
          </a:prstGeom>
        </p:spPr>
      </p:pic>
    </p:spTree>
    <p:extLst>
      <p:ext uri="{BB962C8B-B14F-4D97-AF65-F5344CB8AC3E}">
        <p14:creationId xmlns:p14="http://schemas.microsoft.com/office/powerpoint/2010/main" val="42345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1069800" y="1279526"/>
            <a:ext cx="10280400" cy="4741862"/>
          </a:xfrm>
        </p:spPr>
        <p:txBody>
          <a:bodyPr>
            <a:normAutofit fontScale="92500" lnSpcReduction="10000"/>
          </a:bodyPr>
          <a:lstStyle/>
          <a:p>
            <a:pPr algn="l">
              <a:lnSpc>
                <a:spcPct val="90000"/>
              </a:lnSpc>
              <a:spcAft>
                <a:spcPts val="600"/>
              </a:spcAft>
            </a:pPr>
            <a:r>
              <a:rPr lang="en-GB" sz="3200" spc="20" dirty="0"/>
              <a:t>Security and trust imply the generalized adoption of security open standards</a:t>
            </a:r>
          </a:p>
          <a:p>
            <a:pPr algn="l">
              <a:lnSpc>
                <a:spcPct val="90000"/>
              </a:lnSpc>
              <a:spcAft>
                <a:spcPts val="600"/>
              </a:spcAft>
            </a:pPr>
            <a:r>
              <a:rPr lang="en-GB" sz="3200" spc="20" dirty="0"/>
              <a:t>Fully deploying these standards add burden, increase operational costs and do not immediately improve revenues (or impact in the public perception of a brand)</a:t>
            </a:r>
          </a:p>
          <a:p>
            <a:pPr algn="l">
              <a:lnSpc>
                <a:spcPct val="90000"/>
              </a:lnSpc>
              <a:spcAft>
                <a:spcPts val="600"/>
              </a:spcAft>
            </a:pPr>
            <a:r>
              <a:rPr lang="en-GB" sz="3200" spc="20" dirty="0"/>
              <a:t>This may explain their slowly adoption rate</a:t>
            </a:r>
          </a:p>
          <a:p>
            <a:pPr algn="l">
              <a:lnSpc>
                <a:spcPct val="90000"/>
              </a:lnSpc>
              <a:spcAft>
                <a:spcPts val="600"/>
              </a:spcAft>
            </a:pPr>
            <a:r>
              <a:rPr lang="en-GB" sz="3200" spc="20" dirty="0"/>
              <a:t>Public ignorance of the real adoption status may also help</a:t>
            </a:r>
          </a:p>
          <a:p>
            <a:pPr algn="l">
              <a:lnSpc>
                <a:spcPct val="90000"/>
              </a:lnSpc>
              <a:spcAft>
                <a:spcPts val="600"/>
              </a:spcAft>
            </a:pPr>
            <a:r>
              <a:rPr lang="en-GB" sz="3200" b="1" spc="20" dirty="0"/>
              <a:t>Allowing users to have a more informed picture of the situation may improve the rate of adoption</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19</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4000" b="1" dirty="0">
                <a:solidFill>
                  <a:srgbClr val="012EFF"/>
                </a:solidFill>
              </a:rPr>
              <a:t>Conclusions</a:t>
            </a:r>
          </a:p>
        </p:txBody>
      </p:sp>
    </p:spTree>
    <p:extLst>
      <p:ext uri="{BB962C8B-B14F-4D97-AF65-F5344CB8AC3E}">
        <p14:creationId xmlns:p14="http://schemas.microsoft.com/office/powerpoint/2010/main" val="3041841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990600" y="1447801"/>
            <a:ext cx="10134600" cy="4495800"/>
          </a:xfrm>
        </p:spPr>
        <p:txBody>
          <a:bodyPr>
            <a:normAutofit/>
          </a:bodyPr>
          <a:lstStyle/>
          <a:p>
            <a:pPr algn="l"/>
            <a:r>
              <a:rPr lang="en-GB" sz="2400" dirty="0"/>
              <a:t>The principles of the basic architecture of the Internet have always favoured simplicity and scalability over security</a:t>
            </a:r>
          </a:p>
          <a:p>
            <a:pPr algn="l"/>
            <a:r>
              <a:rPr lang="en-GB" sz="2400" dirty="0"/>
              <a:t>This was a clever decision at that time, since it prevented the adoption of wrong solutions to then poorly understood problems and technologies, which would make the Internet architecture centralized, fragile and unable to scale and evolve.</a:t>
            </a:r>
          </a:p>
          <a:p>
            <a:pPr algn="l"/>
            <a:r>
              <a:rPr lang="en-GB" sz="2400" dirty="0"/>
              <a:t>Thus, trust and security are dependent of the generalized adoption of a set of security standards that are introduced, year after year, and then (slowly) deployed by the relevant actors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2</a:t>
            </a:fld>
            <a:endParaRPr lang="uk-UA" altLang="en-US"/>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2400" y="304801"/>
            <a:ext cx="10508400" cy="1143000"/>
          </a:xfrm>
        </p:spPr>
        <p:txBody>
          <a:bodyPr>
            <a:normAutofit/>
          </a:bodyPr>
          <a:lstStyle/>
          <a:p>
            <a:pPr algn="ctr"/>
            <a:r>
              <a:rPr lang="en-US" sz="3600" b="1" dirty="0">
                <a:solidFill>
                  <a:srgbClr val="012EFF"/>
                </a:solidFill>
              </a:rPr>
              <a:t>Trust and Security on the Internet</a:t>
            </a:r>
          </a:p>
        </p:txBody>
      </p:sp>
    </p:spTree>
    <p:extLst>
      <p:ext uri="{BB962C8B-B14F-4D97-AF65-F5344CB8AC3E}">
        <p14:creationId xmlns:p14="http://schemas.microsoft.com/office/powerpoint/2010/main" val="950505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34988" y="2545238"/>
            <a:ext cx="9001125" cy="1874362"/>
          </a:xfrm>
        </p:spPr>
        <p:txBody>
          <a:bodyPr>
            <a:normAutofit fontScale="90000"/>
          </a:bodyPr>
          <a:lstStyle/>
          <a:p>
            <a:r>
              <a:rPr lang="en-US" sz="4800" dirty="0">
                <a:solidFill>
                  <a:schemeClr val="bg1"/>
                </a:solidFill>
                <a:ea typeface="+mj-lt"/>
                <a:cs typeface="+mj-lt"/>
              </a:rPr>
              <a:t>Thanks for your attention. Questions?</a:t>
            </a:r>
            <a:br>
              <a:rPr lang="en-US" sz="4800" dirty="0">
                <a:solidFill>
                  <a:schemeClr val="bg1"/>
                </a:solidFill>
                <a:ea typeface="+mj-lt"/>
                <a:cs typeface="+mj-lt"/>
              </a:rPr>
            </a:br>
            <a:endParaRPr lang="en-US" sz="2400" dirty="0">
              <a:solidFill>
                <a:schemeClr val="bg1"/>
              </a:solidFill>
            </a:endParaRPr>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a:t>Presentation title – Client name</a:t>
            </a:r>
          </a:p>
        </p:txBody>
      </p:sp>
    </p:spTree>
    <p:extLst>
      <p:ext uri="{BB962C8B-B14F-4D97-AF65-F5344CB8AC3E}">
        <p14:creationId xmlns:p14="http://schemas.microsoft.com/office/powerpoint/2010/main" val="608762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42400" y="1279525"/>
            <a:ext cx="10508400" cy="4664077"/>
          </a:xfrm>
        </p:spPr>
        <p:txBody>
          <a:bodyPr>
            <a:normAutofit fontScale="70000" lnSpcReduction="20000"/>
          </a:bodyPr>
          <a:lstStyle/>
          <a:p>
            <a:pPr algn="l"/>
            <a:r>
              <a:rPr lang="en-GB" sz="4400" dirty="0"/>
              <a:t>That the DNS mapping to an IP address is genuine</a:t>
            </a:r>
          </a:p>
          <a:p>
            <a:pPr algn="l"/>
            <a:r>
              <a:rPr lang="en-GB" sz="4400" dirty="0"/>
              <a:t>That the routing system is passing packets to the correct endpoint / interface</a:t>
            </a:r>
          </a:p>
          <a:p>
            <a:pPr algn="l"/>
            <a:r>
              <a:rPr lang="en-GB" sz="4400" dirty="0"/>
              <a:t>That the TLS connection and the site certificate are genuine </a:t>
            </a:r>
          </a:p>
          <a:p>
            <a:pPr algn="l"/>
            <a:r>
              <a:rPr lang="en-GB" sz="4400" dirty="0"/>
              <a:t>That the Web Public Key Infrastructure is not corrupted</a:t>
            </a:r>
          </a:p>
          <a:p>
            <a:pPr algn="l"/>
            <a:r>
              <a:rPr lang="en-GB" sz="4400" dirty="0"/>
              <a:t>That others cannot sniff which site I am trying to access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3</a:t>
            </a:fld>
            <a:endParaRPr lang="uk-UA" altLang="en-US"/>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When Accessing a Certain URL, We Must Trust</a:t>
            </a:r>
          </a:p>
        </p:txBody>
      </p:sp>
    </p:spTree>
    <p:extLst>
      <p:ext uri="{BB962C8B-B14F-4D97-AF65-F5344CB8AC3E}">
        <p14:creationId xmlns:p14="http://schemas.microsoft.com/office/powerpoint/2010/main" val="2624719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85800" y="1852612"/>
            <a:ext cx="6019800" cy="4175125"/>
          </a:xfrm>
        </p:spPr>
        <p:txBody>
          <a:bodyPr>
            <a:normAutofit/>
          </a:bodyPr>
          <a:lstStyle/>
          <a:p>
            <a:pPr algn="l">
              <a:lnSpc>
                <a:spcPct val="90000"/>
              </a:lnSpc>
              <a:spcAft>
                <a:spcPts val="600"/>
              </a:spcAft>
            </a:pPr>
            <a:r>
              <a:rPr lang="en-GB" sz="2400" spc="20" dirty="0"/>
              <a:t>Does some DNS domain is secured with DNSSEC?</a:t>
            </a:r>
          </a:p>
          <a:p>
            <a:pPr algn="l">
              <a:lnSpc>
                <a:spcPct val="90000"/>
              </a:lnSpc>
              <a:spcAft>
                <a:spcPts val="600"/>
              </a:spcAft>
            </a:pPr>
            <a:r>
              <a:rPr lang="en-GB" sz="2400" spc="20" dirty="0"/>
              <a:t>Does my DNS resolution provider (resolver) implements DNSSEC?</a:t>
            </a:r>
          </a:p>
          <a:p>
            <a:pPr algn="l">
              <a:lnSpc>
                <a:spcPct val="90000"/>
              </a:lnSpc>
              <a:spcAft>
                <a:spcPts val="600"/>
              </a:spcAft>
            </a:pPr>
            <a:r>
              <a:rPr lang="en-GB" sz="2400" spc="20" dirty="0"/>
              <a:t>Does my ISP implements routing security measures?</a:t>
            </a:r>
          </a:p>
          <a:p>
            <a:pPr algn="l">
              <a:lnSpc>
                <a:spcPct val="90000"/>
              </a:lnSpc>
              <a:spcAft>
                <a:spcPts val="600"/>
              </a:spcAft>
            </a:pPr>
            <a:r>
              <a:rPr lang="en-GB" sz="2400" spc="20" dirty="0"/>
              <a:t>Do the sites I visit implement HTTPS with all up to date options and really genuine certificates?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4</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387474"/>
          </a:xfrm>
        </p:spPr>
        <p:txBody>
          <a:bodyPr>
            <a:normAutofit/>
          </a:bodyPr>
          <a:lstStyle/>
          <a:p>
            <a:pPr algn="ctr"/>
            <a:r>
              <a:rPr lang="en-US" sz="3600" b="1" dirty="0">
                <a:solidFill>
                  <a:srgbClr val="012EFF"/>
                </a:solidFill>
              </a:rPr>
              <a:t>Not all Internet Actors</a:t>
            </a:r>
            <a:br>
              <a:rPr lang="en-US" sz="3600" b="1" dirty="0">
                <a:solidFill>
                  <a:srgbClr val="012EFF"/>
                </a:solidFill>
              </a:rPr>
            </a:br>
            <a:r>
              <a:rPr lang="en-US" sz="3600" b="1" dirty="0">
                <a:solidFill>
                  <a:srgbClr val="012EFF"/>
                </a:solidFill>
              </a:rPr>
              <a:t>Implement all Possible Security Standards</a:t>
            </a:r>
          </a:p>
        </p:txBody>
      </p:sp>
      <p:pic>
        <p:nvPicPr>
          <p:cNvPr id="7" name="Picture 6" descr="A picture containing object, blue, tiled, tile&#10;&#10;Description automatically generated">
            <a:extLst>
              <a:ext uri="{FF2B5EF4-FFF2-40B4-BE49-F238E27FC236}">
                <a16:creationId xmlns:a16="http://schemas.microsoft.com/office/drawing/2014/main" id="{7CD406E0-7821-4247-8F79-2799D87DFF97}"/>
              </a:ext>
            </a:extLst>
          </p:cNvPr>
          <p:cNvPicPr>
            <a:picLocks noChangeAspect="1"/>
          </p:cNvPicPr>
          <p:nvPr/>
        </p:nvPicPr>
        <p:blipFill>
          <a:blip r:embed="rId2"/>
          <a:stretch>
            <a:fillRect/>
          </a:stretch>
        </p:blipFill>
        <p:spPr>
          <a:xfrm>
            <a:off x="7239000" y="2432855"/>
            <a:ext cx="3759200" cy="2819400"/>
          </a:xfrm>
          <a:prstGeom prst="rect">
            <a:avLst/>
          </a:prstGeom>
        </p:spPr>
      </p:pic>
    </p:spTree>
    <p:extLst>
      <p:ext uri="{BB962C8B-B14F-4D97-AF65-F5344CB8AC3E}">
        <p14:creationId xmlns:p14="http://schemas.microsoft.com/office/powerpoint/2010/main" val="1388967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85800" y="1828800"/>
            <a:ext cx="10664400" cy="3581400"/>
          </a:xfrm>
        </p:spPr>
        <p:txBody>
          <a:bodyPr>
            <a:normAutofit/>
          </a:bodyPr>
          <a:lstStyle/>
          <a:p>
            <a:pPr algn="l">
              <a:lnSpc>
                <a:spcPct val="90000"/>
              </a:lnSpc>
              <a:spcAft>
                <a:spcPts val="600"/>
              </a:spcAft>
            </a:pPr>
            <a:r>
              <a:rPr lang="en-GB" sz="3200" spc="20" dirty="0"/>
              <a:t>Mapping DNSSEC </a:t>
            </a:r>
            <a:r>
              <a:rPr lang="en-GB" sz="3200" b="1" spc="20" dirty="0"/>
              <a:t>validation</a:t>
            </a:r>
            <a:r>
              <a:rPr lang="en-GB" sz="3200" spc="20" dirty="0"/>
              <a:t> progress</a:t>
            </a:r>
          </a:p>
          <a:p>
            <a:pPr algn="l">
              <a:lnSpc>
                <a:spcPct val="90000"/>
              </a:lnSpc>
              <a:spcAft>
                <a:spcPts val="600"/>
              </a:spcAft>
            </a:pPr>
            <a:r>
              <a:rPr lang="en-GB" sz="3200" spc="20" dirty="0"/>
              <a:t>Mapping HTTPS </a:t>
            </a:r>
            <a:r>
              <a:rPr lang="en-GB" sz="3200" b="1" spc="20" dirty="0"/>
              <a:t>adoption</a:t>
            </a:r>
            <a:r>
              <a:rPr lang="en-GB" sz="3200" spc="20" dirty="0"/>
              <a:t> progress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5</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387474"/>
          </a:xfrm>
        </p:spPr>
        <p:txBody>
          <a:bodyPr>
            <a:normAutofit/>
          </a:bodyPr>
          <a:lstStyle/>
          <a:p>
            <a:pPr algn="ctr"/>
            <a:r>
              <a:rPr lang="en-US" sz="3600" b="1" dirty="0">
                <a:solidFill>
                  <a:srgbClr val="012EFF"/>
                </a:solidFill>
              </a:rPr>
              <a:t>Agenda</a:t>
            </a:r>
          </a:p>
        </p:txBody>
      </p:sp>
    </p:spTree>
    <p:extLst>
      <p:ext uri="{BB962C8B-B14F-4D97-AF65-F5344CB8AC3E}">
        <p14:creationId xmlns:p14="http://schemas.microsoft.com/office/powerpoint/2010/main" val="2309114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85800" y="1524000"/>
            <a:ext cx="10972800" cy="4953000"/>
          </a:xfrm>
        </p:spPr>
        <p:txBody>
          <a:bodyPr>
            <a:normAutofit/>
          </a:bodyPr>
          <a:lstStyle/>
          <a:p>
            <a:pPr algn="l">
              <a:lnSpc>
                <a:spcPct val="90000"/>
              </a:lnSpc>
              <a:spcAft>
                <a:spcPts val="600"/>
              </a:spcAft>
            </a:pPr>
            <a:r>
              <a:rPr lang="en-GB" sz="2800" spc="20" dirty="0"/>
              <a:t>It is easy to test if the domain name of a site is DNSSEC certified</a:t>
            </a:r>
          </a:p>
          <a:p>
            <a:pPr algn="l">
              <a:lnSpc>
                <a:spcPct val="90000"/>
              </a:lnSpc>
              <a:spcAft>
                <a:spcPts val="600"/>
              </a:spcAft>
            </a:pPr>
            <a:r>
              <a:rPr lang="en-GB" sz="2800" spc="20" dirty="0"/>
              <a:t>However, I couldn’t easily find figures on the percentage of domain zones implementing DNSSEC</a:t>
            </a:r>
          </a:p>
          <a:p>
            <a:pPr algn="l">
              <a:lnSpc>
                <a:spcPct val="90000"/>
              </a:lnSpc>
              <a:spcAft>
                <a:spcPts val="600"/>
              </a:spcAft>
            </a:pPr>
            <a:r>
              <a:rPr lang="en-GB" sz="2800" spc="20" dirty="0"/>
              <a:t>Anyway, for those that implement it, do end users receive the benefits of its adoption?</a:t>
            </a:r>
          </a:p>
          <a:p>
            <a:pPr algn="l">
              <a:lnSpc>
                <a:spcPct val="90000"/>
              </a:lnSpc>
              <a:spcAft>
                <a:spcPts val="600"/>
              </a:spcAft>
            </a:pPr>
            <a:r>
              <a:rPr lang="en-GB" sz="2800" spc="20" dirty="0"/>
              <a:t>In general, end-system outsource to the so-called resolvers the hard work of navigating the DNS</a:t>
            </a:r>
          </a:p>
          <a:p>
            <a:pPr algn="l">
              <a:lnSpc>
                <a:spcPct val="90000"/>
              </a:lnSpc>
              <a:spcAft>
                <a:spcPts val="600"/>
              </a:spcAft>
            </a:pPr>
            <a:r>
              <a:rPr lang="en-GB" sz="2800" spc="20" dirty="0"/>
              <a:t>Do these resolvers perform DNSSEC validation when DNSSEC information is available?</a:t>
            </a:r>
          </a:p>
          <a:p>
            <a:pPr algn="l">
              <a:lnSpc>
                <a:spcPct val="90000"/>
              </a:lnSpc>
              <a:spcAft>
                <a:spcPts val="600"/>
              </a:spcAft>
            </a:pPr>
            <a:endParaRPr lang="en-GB" sz="2800" spc="20" dirty="0"/>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6</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DNSSEC Deployment Worldwide</a:t>
            </a:r>
          </a:p>
        </p:txBody>
      </p:sp>
    </p:spTree>
    <p:extLst>
      <p:ext uri="{BB962C8B-B14F-4D97-AF65-F5344CB8AC3E}">
        <p14:creationId xmlns:p14="http://schemas.microsoft.com/office/powerpoint/2010/main" val="2767002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41800" y="1600200"/>
            <a:ext cx="5029200" cy="4343401"/>
          </a:xfrm>
        </p:spPr>
        <p:txBody>
          <a:bodyPr>
            <a:normAutofit/>
          </a:bodyPr>
          <a:lstStyle/>
          <a:p>
            <a:pPr algn="l">
              <a:lnSpc>
                <a:spcPct val="90000"/>
              </a:lnSpc>
              <a:spcAft>
                <a:spcPts val="600"/>
              </a:spcAft>
            </a:pPr>
            <a:r>
              <a:rPr lang="en-GB" sz="2400" spc="20" dirty="0"/>
              <a:t>APNIC Laboratories, lead by </a:t>
            </a:r>
            <a:r>
              <a:rPr lang="en-GB" sz="2400" spc="20" dirty="0" err="1"/>
              <a:t>Geof</a:t>
            </a:r>
            <a:r>
              <a:rPr lang="en-GB" sz="2400" spc="20" dirty="0"/>
              <a:t> Houston, setup an extensive Internet Monitoring Infrastructure</a:t>
            </a:r>
          </a:p>
          <a:p>
            <a:pPr algn="l">
              <a:lnSpc>
                <a:spcPct val="90000"/>
              </a:lnSpc>
              <a:spcAft>
                <a:spcPts val="600"/>
              </a:spcAft>
            </a:pPr>
            <a:r>
              <a:rPr lang="en-GB" sz="2400" spc="20" dirty="0"/>
              <a:t>Main goal (in this context): monitor, under the point of view of users, if their resolver providers implement DNSSEC Validation</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7</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DNSSEC Validation Adoption as Seen Using APNIC Observatories</a:t>
            </a:r>
          </a:p>
        </p:txBody>
      </p:sp>
      <p:pic>
        <p:nvPicPr>
          <p:cNvPr id="6" name="Picture 5" descr="Graphical user interface&#10;&#10;Description automatically generated">
            <a:extLst>
              <a:ext uri="{FF2B5EF4-FFF2-40B4-BE49-F238E27FC236}">
                <a16:creationId xmlns:a16="http://schemas.microsoft.com/office/drawing/2014/main" id="{568C9070-821D-CC46-9037-67EBC6AC8CC3}"/>
              </a:ext>
            </a:extLst>
          </p:cNvPr>
          <p:cNvPicPr>
            <a:picLocks noChangeAspect="1"/>
          </p:cNvPicPr>
          <p:nvPr/>
        </p:nvPicPr>
        <p:blipFill>
          <a:blip r:embed="rId2"/>
          <a:stretch>
            <a:fillRect/>
          </a:stretch>
        </p:blipFill>
        <p:spPr>
          <a:xfrm>
            <a:off x="6019800" y="1447800"/>
            <a:ext cx="5774987" cy="3962400"/>
          </a:xfrm>
          <a:prstGeom prst="rect">
            <a:avLst/>
          </a:prstGeom>
        </p:spPr>
      </p:pic>
    </p:spTree>
    <p:extLst>
      <p:ext uri="{BB962C8B-B14F-4D97-AF65-F5344CB8AC3E}">
        <p14:creationId xmlns:p14="http://schemas.microsoft.com/office/powerpoint/2010/main" val="1613311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85800" y="1524000"/>
            <a:ext cx="3505200" cy="4648200"/>
          </a:xfrm>
        </p:spPr>
        <p:txBody>
          <a:bodyPr>
            <a:normAutofit/>
          </a:bodyPr>
          <a:lstStyle/>
          <a:p>
            <a:pPr algn="l">
              <a:lnSpc>
                <a:spcPct val="90000"/>
              </a:lnSpc>
              <a:spcAft>
                <a:spcPts val="600"/>
              </a:spcAft>
            </a:pPr>
            <a:r>
              <a:rPr lang="en-GB" sz="2000" spc="20" dirty="0"/>
              <a:t>Verifying all DNSSEC signatures by the end systems is not realistic. Thus, users are dependent of their resolvers providers doing it</a:t>
            </a:r>
          </a:p>
          <a:p>
            <a:pPr algn="l">
              <a:lnSpc>
                <a:spcPct val="90000"/>
              </a:lnSpc>
              <a:spcAft>
                <a:spcPts val="600"/>
              </a:spcAft>
            </a:pPr>
            <a:r>
              <a:rPr lang="en-GB" sz="2000" spc="20" dirty="0"/>
              <a:t>In this map, green countries are those where most users receive DNSSEC verified information when it is available</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8</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DNSSEC Validation Availability Worldwide</a:t>
            </a:r>
          </a:p>
        </p:txBody>
      </p:sp>
      <p:pic>
        <p:nvPicPr>
          <p:cNvPr id="8" name="Picture 7" descr="Map&#10;&#10;Description automatically generated">
            <a:extLst>
              <a:ext uri="{FF2B5EF4-FFF2-40B4-BE49-F238E27FC236}">
                <a16:creationId xmlns:a16="http://schemas.microsoft.com/office/drawing/2014/main" id="{DCA7F70C-F523-204B-ABA1-137B0AB74513}"/>
              </a:ext>
            </a:extLst>
          </p:cNvPr>
          <p:cNvPicPr>
            <a:picLocks noChangeAspect="1"/>
          </p:cNvPicPr>
          <p:nvPr/>
        </p:nvPicPr>
        <p:blipFill>
          <a:blip r:embed="rId2"/>
          <a:stretch>
            <a:fillRect/>
          </a:stretch>
        </p:blipFill>
        <p:spPr>
          <a:xfrm>
            <a:off x="4495800" y="1742460"/>
            <a:ext cx="7384472" cy="3493729"/>
          </a:xfrm>
          <a:prstGeom prst="rect">
            <a:avLst/>
          </a:prstGeom>
        </p:spPr>
      </p:pic>
    </p:spTree>
    <p:extLst>
      <p:ext uri="{BB962C8B-B14F-4D97-AF65-F5344CB8AC3E}">
        <p14:creationId xmlns:p14="http://schemas.microsoft.com/office/powerpoint/2010/main" val="317640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9</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457200" y="381000"/>
            <a:ext cx="11277600" cy="1143000"/>
          </a:xfrm>
        </p:spPr>
        <p:txBody>
          <a:bodyPr>
            <a:normAutofit/>
          </a:bodyPr>
          <a:lstStyle/>
          <a:p>
            <a:pPr algn="ctr"/>
            <a:r>
              <a:rPr lang="en-US" sz="3600" b="1" dirty="0">
                <a:solidFill>
                  <a:srgbClr val="012EFF"/>
                </a:solidFill>
              </a:rPr>
              <a:t>DNSSEC Validation Ratio per Provider in Portugal</a:t>
            </a:r>
          </a:p>
        </p:txBody>
      </p:sp>
      <p:pic>
        <p:nvPicPr>
          <p:cNvPr id="6" name="Content Placeholder 5" descr="Table&#10;&#10;Description automatically generated">
            <a:extLst>
              <a:ext uri="{FF2B5EF4-FFF2-40B4-BE49-F238E27FC236}">
                <a16:creationId xmlns:a16="http://schemas.microsoft.com/office/drawing/2014/main" id="{301E9D28-442A-844C-8257-8EF2F5582887}"/>
              </a:ext>
            </a:extLst>
          </p:cNvPr>
          <p:cNvPicPr>
            <a:picLocks noChangeAspect="1"/>
          </p:cNvPicPr>
          <p:nvPr/>
        </p:nvPicPr>
        <p:blipFill>
          <a:blip r:embed="rId2"/>
          <a:stretch>
            <a:fillRect/>
          </a:stretch>
        </p:blipFill>
        <p:spPr>
          <a:xfrm>
            <a:off x="2286000" y="1524000"/>
            <a:ext cx="7924800" cy="4533518"/>
          </a:xfrm>
          <a:prstGeom prst="rect">
            <a:avLst/>
          </a:prstGeom>
        </p:spPr>
      </p:pic>
    </p:spTree>
    <p:extLst>
      <p:ext uri="{BB962C8B-B14F-4D97-AF65-F5344CB8AC3E}">
        <p14:creationId xmlns:p14="http://schemas.microsoft.com/office/powerpoint/2010/main" val="662076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SOC - Green template">
  <a:themeElements>
    <a:clrScheme name="01-ISOC-Green">
      <a:dk1>
        <a:srgbClr val="0C1C2C"/>
      </a:dk1>
      <a:lt1>
        <a:srgbClr val="EEF2EC"/>
      </a:lt1>
      <a:dk2>
        <a:srgbClr val="40B2A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Master" id="{E1C3BF5B-F329-3440-B89E-ABCA51DBDB1D}" vid="{B7DC9516-5FA2-C742-A7F3-16844B9BE7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TotalTime>
  <Words>845</Words>
  <Application>Microsoft Macintosh PowerPoint</Application>
  <PresentationFormat>Widescreen</PresentationFormat>
  <Paragraphs>88</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Calibri</vt:lpstr>
      <vt:lpstr>Hind Light</vt:lpstr>
      <vt:lpstr>Hind Medium</vt:lpstr>
      <vt:lpstr>ISOC - Green template</vt:lpstr>
      <vt:lpstr>Office Theme</vt:lpstr>
      <vt:lpstr>Open Security Standards and their Adoption Mapping  José Legatheaux Martins – New University of Lisbon and ISOC Portugal </vt:lpstr>
      <vt:lpstr>Trust and Security on the Internet</vt:lpstr>
      <vt:lpstr>When Accessing a Certain URL, We Must Trust</vt:lpstr>
      <vt:lpstr>Not all Internet Actors Implement all Possible Security Standards</vt:lpstr>
      <vt:lpstr>Agenda</vt:lpstr>
      <vt:lpstr>DNSSEC Deployment Worldwide</vt:lpstr>
      <vt:lpstr>DNSSEC Validation Adoption as Seen Using APNIC Observatories</vt:lpstr>
      <vt:lpstr>DNSSEC Validation Availability Worldwide</vt:lpstr>
      <vt:lpstr>DNSSEC Validation Ratio per Provider in Portugal</vt:lpstr>
      <vt:lpstr>HTTPS / TLS Deployment</vt:lpstr>
      <vt:lpstr>HTTPS Penetration as Seen From Chrome Telemetry</vt:lpstr>
      <vt:lpstr>HTTPS Penetration as Seen From Firefox Telemetry</vt:lpstr>
      <vt:lpstr>The Long Tail - HTTPS Penetration in 2017</vt:lpstr>
      <vt:lpstr>Example of the Long Tail – Governmental Sites</vt:lpstr>
      <vt:lpstr>Support of Basic HTTPS is Not Enough</vt:lpstr>
      <vt:lpstr>Support of Basic HTTPS is Not Enough</vt:lpstr>
      <vt:lpstr>The Long Tail – Some Portuguese Alexa 50 Site Results</vt:lpstr>
      <vt:lpstr>By Contrast</vt:lpstr>
      <vt:lpstr>Conclusions</vt:lpstr>
      <vt:lpstr>Thanks for your attention.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Security Standards and their Adoption Mapping  Impacto da Concentração no Futuro da Internet  (apresentação preparada com base nos materiais dos editores do relatório) </dc:title>
  <dc:creator>Jose Legatheaux</dc:creator>
  <cp:lastModifiedBy>Jose Legatheaux</cp:lastModifiedBy>
  <cp:revision>97</cp:revision>
  <cp:lastPrinted>2020-11-22T18:25:37Z</cp:lastPrinted>
  <dcterms:created xsi:type="dcterms:W3CDTF">2020-11-05T15:06:39Z</dcterms:created>
  <dcterms:modified xsi:type="dcterms:W3CDTF">2020-11-22T18:25:43Z</dcterms:modified>
</cp:coreProperties>
</file>